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64" r:id="rId2"/>
    <p:sldId id="265" r:id="rId3"/>
    <p:sldId id="266" r:id="rId4"/>
    <p:sldId id="279" r:id="rId5"/>
    <p:sldId id="280" r:id="rId6"/>
    <p:sldId id="267" r:id="rId7"/>
    <p:sldId id="281" r:id="rId8"/>
    <p:sldId id="282" r:id="rId9"/>
    <p:sldId id="283" r:id="rId10"/>
    <p:sldId id="274" r:id="rId11"/>
    <p:sldId id="293" r:id="rId12"/>
    <p:sldId id="292" r:id="rId13"/>
    <p:sldId id="294" r:id="rId14"/>
    <p:sldId id="284" r:id="rId15"/>
    <p:sldId id="276" r:id="rId16"/>
    <p:sldId id="291" r:id="rId17"/>
    <p:sldId id="278" r:id="rId18"/>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Помір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Без стилю та сітки таблиці">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651" autoAdjust="0"/>
    <p:restoredTop sz="95131" autoAdjust="0"/>
  </p:normalViewPr>
  <p:slideViewPr>
    <p:cSldViewPr snapToGrid="0">
      <p:cViewPr varScale="1">
        <p:scale>
          <a:sx n="48" d="100"/>
          <a:sy n="48" d="100"/>
        </p:scale>
        <p:origin x="72" y="81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верхнього колонтитула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uk-UA"/>
          </a:p>
        </p:txBody>
      </p:sp>
      <p:sp>
        <p:nvSpPr>
          <p:cNvPr id="3" name="Місце для дати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B1AD82-181B-4438-9149-F040BD2BE3BD}" type="datetimeFigureOut">
              <a:rPr lang="uk-UA" smtClean="0"/>
              <a:t>12.06.2026</a:t>
            </a:fld>
            <a:endParaRPr lang="uk-UA"/>
          </a:p>
        </p:txBody>
      </p:sp>
      <p:sp>
        <p:nvSpPr>
          <p:cNvPr id="4" name="Місце для зображення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uk-UA"/>
          </a:p>
        </p:txBody>
      </p:sp>
      <p:sp>
        <p:nvSpPr>
          <p:cNvPr id="5" name="Місце для нотаток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6" name="Місце для нижнього колонтитула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uk-UA"/>
          </a:p>
        </p:txBody>
      </p:sp>
      <p:sp>
        <p:nvSpPr>
          <p:cNvPr id="7" name="Місце для номера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0DD502A-2D4A-416B-A249-A1EEBD55583D}" type="slidenum">
              <a:rPr lang="uk-UA" smtClean="0"/>
              <a:t>‹№›</a:t>
            </a:fld>
            <a:endParaRPr lang="uk-UA"/>
          </a:p>
        </p:txBody>
      </p:sp>
    </p:spTree>
    <p:extLst>
      <p:ext uri="{BB962C8B-B14F-4D97-AF65-F5344CB8AC3E}">
        <p14:creationId xmlns:p14="http://schemas.microsoft.com/office/powerpoint/2010/main" val="28579201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In today's interconnected world, the digitalization of economies has become a driving force behind the transformation of global trade dynamics. As nations continue to embrace digital technologies, the effects on international markets for both goods and services are profound and multifaceted. </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The digital revolution has reshaped the landscape of international trade, ushering in an era of unprecedented connectivity and efficiency </a:t>
            </a:r>
            <a:r>
              <a:rPr lang="en-US" sz="1800" dirty="0">
                <a:solidFill>
                  <a:srgbClr val="FF0000"/>
                </a:solidFill>
                <a:effectLst/>
                <a:latin typeface="Times New Roman" panose="02020603050405020304" pitchFamily="18" charset="0"/>
                <a:ea typeface="Times New Roman" panose="02020603050405020304" pitchFamily="18" charset="0"/>
              </a:rPr>
              <a:t>(Chen &amp; Zhang, 2020)</a:t>
            </a:r>
            <a:r>
              <a:rPr lang="en-US" sz="1800" dirty="0">
                <a:effectLst/>
                <a:latin typeface="Times New Roman" panose="02020603050405020304" pitchFamily="18" charset="0"/>
                <a:ea typeface="Times New Roman" panose="02020603050405020304" pitchFamily="18" charset="0"/>
              </a:rPr>
              <a:t>. As businesses across the globe embrace digitalization, the effects on global goods and services markets are profound and far-reaching. </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Current practice suggest that enhanced access to modern Information and Communication Technology (ICT) infrastructure, coupled with the integration of e-commerce tools, yields favorable outcomes across various contexts </a:t>
            </a:r>
            <a:r>
              <a:rPr lang="en-US" sz="1800" dirty="0">
                <a:solidFill>
                  <a:srgbClr val="FF0000"/>
                </a:solidFill>
                <a:effectLst/>
                <a:latin typeface="Times New Roman" panose="02020603050405020304" pitchFamily="18" charset="0"/>
                <a:ea typeface="Times New Roman" panose="02020603050405020304" pitchFamily="18" charset="0"/>
              </a:rPr>
              <a:t>(Xing, 2018)</a:t>
            </a:r>
            <a:r>
              <a:rPr lang="en-US" sz="1800" dirty="0">
                <a:effectLst/>
                <a:latin typeface="Times New Roman" panose="02020603050405020304" pitchFamily="18" charset="0"/>
                <a:ea typeface="Times New Roman" panose="02020603050405020304" pitchFamily="18" charset="0"/>
              </a:rPr>
              <a:t>. It is underscored the important role of effective ICT utilization in unleashing e-trade capabilities, particularly for developing and least-developed nations. Moreover, digitalization of services trade highlights the rapid growth of digital service trade amid global economic integration. Improved digital technology significantly increases digital service trade </a:t>
            </a:r>
            <a:r>
              <a:rPr lang="en-US" sz="1800" dirty="0">
                <a:solidFill>
                  <a:srgbClr val="FF0000"/>
                </a:solidFill>
                <a:effectLst/>
                <a:latin typeface="Times New Roman" panose="02020603050405020304" pitchFamily="18" charset="0"/>
                <a:ea typeface="Times New Roman" panose="02020603050405020304" pitchFamily="18" charset="0"/>
              </a:rPr>
              <a:t>(Zhang &amp; Wang, 2022)</a:t>
            </a:r>
            <a:r>
              <a:rPr lang="en-US" sz="1800" dirty="0">
                <a:effectLst/>
                <a:latin typeface="Times New Roman" panose="02020603050405020304" pitchFamily="18" charset="0"/>
                <a:ea typeface="Times New Roman" panose="02020603050405020304" pitchFamily="18" charset="0"/>
              </a:rPr>
              <a:t>.</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Understanding the differential impact of digitalization on advanced and developing economies is crucial for policymakers, businesses, and researchers seeking to navigate the complexities of the modern global economy.</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The aim of this article is to conduct a comprehensive comparative study of digitalization's impact on global goods and services markets, with a specific focus on advanced and developing economies. By examining trade dynamics, patterns, and outcomes across different sectors and types of economies, we seek to uncover insights into the varying effects of digitalization on international trade.</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To achieve our research objectives, we employ a quantitative approach utilizing multiple linear regression analysis. This method allows us to analyze the connections between digitalization, consisting of ICT deployment, ICT trade and investment, and exports and imports across different sectors. Spanning from 2006 to 2022, our study encompasses economies at various stages of development. Data for analysis is drawn from esteemed international sources such as the World Bank, International Monetary Fund (IMF), United Nations Conference on Trade and Development (UNCTAD), and World Trade Organization (WTO).</a:t>
            </a:r>
            <a:endParaRPr lang="uk-UA" sz="1800" dirty="0">
              <a:effectLst/>
              <a:latin typeface="Times New Roman" panose="02020603050405020304" pitchFamily="18" charset="0"/>
              <a:ea typeface="Times New Roman" panose="02020603050405020304" pitchFamily="18" charset="0"/>
            </a:endParaRPr>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2</a:t>
            </a:fld>
            <a:endParaRPr lang="uk-UA"/>
          </a:p>
        </p:txBody>
      </p:sp>
    </p:spTree>
    <p:extLst>
      <p:ext uri="{BB962C8B-B14F-4D97-AF65-F5344CB8AC3E}">
        <p14:creationId xmlns:p14="http://schemas.microsoft.com/office/powerpoint/2010/main" val="36629896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Times New Roman" panose="02020603050405020304" pitchFamily="18" charset="0"/>
              </a:rPr>
              <a:t>The subject of digitalization impact on international markets has been studied by significant number of researchers.</a:t>
            </a:r>
            <a:endParaRPr lang="uk-UA" sz="1800" dirty="0">
              <a:effectLst/>
              <a:latin typeface="Times New Roman" panose="02020603050405020304" pitchFamily="18" charset="0"/>
              <a:ea typeface="Times New Roman" panose="02020603050405020304" pitchFamily="18" charset="0"/>
            </a:endParaRPr>
          </a:p>
          <a:p>
            <a:br>
              <a:rPr lang="en-US" b="1" dirty="0"/>
            </a:br>
            <a:r>
              <a:rPr lang="en-US" b="1" dirty="0"/>
              <a:t>Digitalization and Global Markets: A Complex Landscape</a:t>
            </a:r>
          </a:p>
          <a:p>
            <a:pPr>
              <a:buFont typeface="Arial" panose="020B0604020202020204" pitchFamily="34" charset="0"/>
              <a:buChar char="•"/>
            </a:pPr>
            <a:r>
              <a:rPr lang="en-US" dirty="0"/>
              <a:t>Digitalization is transforming international trade.</a:t>
            </a:r>
          </a:p>
          <a:p>
            <a:pPr>
              <a:buFont typeface="Arial" panose="020B0604020202020204" pitchFamily="34" charset="0"/>
              <a:buChar char="•"/>
            </a:pPr>
            <a:r>
              <a:rPr lang="en-US" dirty="0"/>
              <a:t>Studies show ICT access and utilization boost trade (Xing, 2018; Liu &amp; Nath, 2013).</a:t>
            </a:r>
          </a:p>
          <a:p>
            <a:pPr>
              <a:buFont typeface="Arial" panose="020B0604020202020204" pitchFamily="34" charset="0"/>
              <a:buChar char="•"/>
            </a:pPr>
            <a:r>
              <a:rPr lang="en-US" dirty="0"/>
              <a:t>Impact varies by sector and development level (Liu &amp; Nath, 2016; </a:t>
            </a:r>
            <a:r>
              <a:rPr lang="en-US" dirty="0" err="1"/>
              <a:t>Aryani</a:t>
            </a:r>
            <a:r>
              <a:rPr lang="en-US" dirty="0"/>
              <a:t> &amp; </a:t>
            </a:r>
            <a:r>
              <a:rPr lang="en-US" dirty="0" err="1"/>
              <a:t>Andari</a:t>
            </a:r>
            <a:r>
              <a:rPr lang="en-US" dirty="0"/>
              <a:t>, 2021).</a:t>
            </a:r>
          </a:p>
          <a:p>
            <a:pPr>
              <a:buFont typeface="Arial" panose="020B0604020202020204" pitchFamily="34" charset="0"/>
              <a:buChar char="•"/>
            </a:pPr>
            <a:r>
              <a:rPr lang="en-US" dirty="0"/>
              <a:t>Digital trade is booming, but faces policy challenges (</a:t>
            </a:r>
            <a:r>
              <a:rPr lang="en-US" dirty="0" err="1"/>
              <a:t>Ahmedov</a:t>
            </a:r>
            <a:r>
              <a:rPr lang="en-US" dirty="0"/>
              <a:t>, 2020; Zhang &amp; Wang, 2022).</a:t>
            </a:r>
          </a:p>
          <a:p>
            <a:pPr>
              <a:buFont typeface="Arial" panose="020B0604020202020204" pitchFamily="34" charset="0"/>
              <a:buChar char="•"/>
            </a:pPr>
            <a:r>
              <a:rPr lang="en-US" dirty="0"/>
              <a:t>SMEs benefit from digitalization for exports and imports (</a:t>
            </a:r>
            <a:r>
              <a:rPr lang="en-US" dirty="0" err="1"/>
              <a:t>Añón</a:t>
            </a:r>
            <a:r>
              <a:rPr lang="en-US" dirty="0"/>
              <a:t> &amp; </a:t>
            </a:r>
            <a:r>
              <a:rPr lang="en-US" dirty="0" err="1"/>
              <a:t>Bonvin</a:t>
            </a:r>
            <a:r>
              <a:rPr lang="en-US" dirty="0"/>
              <a:t>, 2023).</a:t>
            </a:r>
          </a:p>
          <a:p>
            <a:pPr>
              <a:buFont typeface="Arial" panose="020B0604020202020204" pitchFamily="34" charset="0"/>
              <a:buChar char="•"/>
            </a:pPr>
            <a:r>
              <a:rPr lang="en-US" dirty="0"/>
              <a:t>Digitalization can drive economic growth (</a:t>
            </a:r>
            <a:r>
              <a:rPr lang="en-US" dirty="0" err="1"/>
              <a:t>Oliinyk</a:t>
            </a:r>
            <a:r>
              <a:rPr lang="en-US" dirty="0"/>
              <a:t>, 2023).</a:t>
            </a:r>
          </a:p>
          <a:p>
            <a:pPr>
              <a:buFont typeface="Arial" panose="020B0604020202020204" pitchFamily="34" charset="0"/>
              <a:buChar char="•"/>
            </a:pPr>
            <a:r>
              <a:rPr lang="en-US" dirty="0"/>
              <a:t>A comprehensive approach to measuring digitalization is needed.</a:t>
            </a:r>
          </a:p>
          <a:p>
            <a:pPr>
              <a:buFont typeface="Arial" panose="020B0604020202020204" pitchFamily="34" charset="0"/>
              <a:buChar char="•"/>
            </a:pPr>
            <a:r>
              <a:rPr lang="en-US" dirty="0"/>
              <a:t>Existing research focuses on goods or services separately (limited comparisons).</a:t>
            </a:r>
          </a:p>
          <a:p>
            <a:r>
              <a:rPr lang="en-US" b="1" dirty="0"/>
              <a:t>Focus on the gap:</a:t>
            </a:r>
            <a:r>
              <a:rPr lang="en-US" dirty="0"/>
              <a:t> This study will compare digitalization's impact on goods vs. services trade.</a:t>
            </a:r>
          </a:p>
          <a:p>
            <a:endParaRPr lang="en-US" dirty="0"/>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Existing studies tend to examine digitalization's impact on either goods or services trade separately, with limited comparative analyses between the two. However, understanding how digitalization affects the dynamics, patterns, and outcomes of both goods and services trade of different type of economies is essential for policymakers, businesses, and researchers alike.</a:t>
            </a:r>
            <a:endParaRPr lang="uk-UA" sz="1800" dirty="0">
              <a:effectLst/>
              <a:latin typeface="Times New Roman" panose="02020603050405020304" pitchFamily="18" charset="0"/>
              <a:ea typeface="Times New Roman" panose="02020603050405020304" pitchFamily="18" charset="0"/>
            </a:endParaRPr>
          </a:p>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Therefore, the proposed article on a comparative study of digitalization's impact on global goods and services markets would fill this gap by providing a comprehensive analysis that directly compares the effects of digitalization on both sectors.</a:t>
            </a:r>
            <a:endParaRPr lang="uk-UA" sz="1800" dirty="0">
              <a:effectLst/>
              <a:latin typeface="Times New Roman" panose="02020603050405020304" pitchFamily="18" charset="0"/>
              <a:ea typeface="Times New Roman" panose="02020603050405020304" pitchFamily="18" charset="0"/>
            </a:endParaRPr>
          </a:p>
          <a:p>
            <a:endParaRPr lang="en-US" dirty="0"/>
          </a:p>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3</a:t>
            </a:fld>
            <a:endParaRPr lang="uk-UA"/>
          </a:p>
        </p:txBody>
      </p:sp>
    </p:spTree>
    <p:extLst>
      <p:ext uri="{BB962C8B-B14F-4D97-AF65-F5344CB8AC3E}">
        <p14:creationId xmlns:p14="http://schemas.microsoft.com/office/powerpoint/2010/main" val="21092493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10</a:t>
            </a:fld>
            <a:endParaRPr lang="uk-UA"/>
          </a:p>
        </p:txBody>
      </p:sp>
    </p:spTree>
    <p:extLst>
      <p:ext uri="{BB962C8B-B14F-4D97-AF65-F5344CB8AC3E}">
        <p14:creationId xmlns:p14="http://schemas.microsoft.com/office/powerpoint/2010/main" val="29595887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4543CB-D0B8-484B-0E41-3D7A3F74AA9A}"/>
            </a:ext>
          </a:extLst>
        </p:cNvPr>
        <p:cNvGrpSpPr/>
        <p:nvPr/>
      </p:nvGrpSpPr>
      <p:grpSpPr>
        <a:xfrm>
          <a:off x="0" y="0"/>
          <a:ext cx="0" cy="0"/>
          <a:chOff x="0" y="0"/>
          <a:chExt cx="0" cy="0"/>
        </a:xfrm>
      </p:grpSpPr>
      <p:sp>
        <p:nvSpPr>
          <p:cNvPr id="2" name="Місце для зображення 1">
            <a:extLst>
              <a:ext uri="{FF2B5EF4-FFF2-40B4-BE49-F238E27FC236}">
                <a16:creationId xmlns:a16="http://schemas.microsoft.com/office/drawing/2014/main" id="{FCBD1ACE-9588-EB7C-AAD3-8CA77DB04547}"/>
              </a:ext>
            </a:extLst>
          </p:cNvPr>
          <p:cNvSpPr>
            <a:spLocks noGrp="1" noRot="1" noChangeAspect="1"/>
          </p:cNvSpPr>
          <p:nvPr>
            <p:ph type="sldImg"/>
          </p:nvPr>
        </p:nvSpPr>
        <p:spPr/>
      </p:sp>
      <p:sp>
        <p:nvSpPr>
          <p:cNvPr id="3" name="Місце для нотаток 2">
            <a:extLst>
              <a:ext uri="{FF2B5EF4-FFF2-40B4-BE49-F238E27FC236}">
                <a16:creationId xmlns:a16="http://schemas.microsoft.com/office/drawing/2014/main" id="{6230E6A7-B9AD-68B2-B697-3418F8E02906}"/>
              </a:ext>
            </a:extLst>
          </p:cNvPr>
          <p:cNvSpPr>
            <a:spLocks noGrp="1"/>
          </p:cNvSpPr>
          <p:nvPr>
            <p:ph type="body" idx="1"/>
          </p:nvPr>
        </p:nvSpPr>
        <p:spPr/>
        <p:txBody>
          <a:bodyPr/>
          <a:lstStyle/>
          <a:p>
            <a:endParaRPr lang="uk-UA" dirty="0"/>
          </a:p>
        </p:txBody>
      </p:sp>
      <p:sp>
        <p:nvSpPr>
          <p:cNvPr id="4" name="Місце для номера слайда 3">
            <a:extLst>
              <a:ext uri="{FF2B5EF4-FFF2-40B4-BE49-F238E27FC236}">
                <a16:creationId xmlns:a16="http://schemas.microsoft.com/office/drawing/2014/main" id="{E15E408D-BEC2-FDC2-2853-EBBF1EDA1C94}"/>
              </a:ext>
            </a:extLst>
          </p:cNvPr>
          <p:cNvSpPr>
            <a:spLocks noGrp="1"/>
          </p:cNvSpPr>
          <p:nvPr>
            <p:ph type="sldNum" sz="quarter" idx="5"/>
          </p:nvPr>
        </p:nvSpPr>
        <p:spPr/>
        <p:txBody>
          <a:bodyPr/>
          <a:lstStyle/>
          <a:p>
            <a:fld id="{B0DD502A-2D4A-416B-A249-A1EEBD55583D}" type="slidenum">
              <a:rPr lang="uk-UA" smtClean="0"/>
              <a:t>11</a:t>
            </a:fld>
            <a:endParaRPr lang="uk-UA"/>
          </a:p>
        </p:txBody>
      </p:sp>
    </p:spTree>
    <p:extLst>
      <p:ext uri="{BB962C8B-B14F-4D97-AF65-F5344CB8AC3E}">
        <p14:creationId xmlns:p14="http://schemas.microsoft.com/office/powerpoint/2010/main" val="2653965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6B006-6C04-1F61-47D0-4111275CBA03}"/>
            </a:ext>
          </a:extLst>
        </p:cNvPr>
        <p:cNvGrpSpPr/>
        <p:nvPr/>
      </p:nvGrpSpPr>
      <p:grpSpPr>
        <a:xfrm>
          <a:off x="0" y="0"/>
          <a:ext cx="0" cy="0"/>
          <a:chOff x="0" y="0"/>
          <a:chExt cx="0" cy="0"/>
        </a:xfrm>
      </p:grpSpPr>
      <p:sp>
        <p:nvSpPr>
          <p:cNvPr id="2" name="Місце для зображення 1">
            <a:extLst>
              <a:ext uri="{FF2B5EF4-FFF2-40B4-BE49-F238E27FC236}">
                <a16:creationId xmlns:a16="http://schemas.microsoft.com/office/drawing/2014/main" id="{07B28565-3F8A-19E8-62BF-1600F035C138}"/>
              </a:ext>
            </a:extLst>
          </p:cNvPr>
          <p:cNvSpPr>
            <a:spLocks noGrp="1" noRot="1" noChangeAspect="1"/>
          </p:cNvSpPr>
          <p:nvPr>
            <p:ph type="sldImg"/>
          </p:nvPr>
        </p:nvSpPr>
        <p:spPr/>
      </p:sp>
      <p:sp>
        <p:nvSpPr>
          <p:cNvPr id="3" name="Місце для нотаток 2">
            <a:extLst>
              <a:ext uri="{FF2B5EF4-FFF2-40B4-BE49-F238E27FC236}">
                <a16:creationId xmlns:a16="http://schemas.microsoft.com/office/drawing/2014/main" id="{2980EEE4-C102-F549-0BE5-ED1643D5C9EF}"/>
              </a:ext>
            </a:extLst>
          </p:cNvPr>
          <p:cNvSpPr>
            <a:spLocks noGrp="1"/>
          </p:cNvSpPr>
          <p:nvPr>
            <p:ph type="body" idx="1"/>
          </p:nvPr>
        </p:nvSpPr>
        <p:spPr/>
        <p:txBody>
          <a:bodyPr/>
          <a:lstStyle/>
          <a:p>
            <a:endParaRPr lang="uk-UA" dirty="0"/>
          </a:p>
        </p:txBody>
      </p:sp>
      <p:sp>
        <p:nvSpPr>
          <p:cNvPr id="4" name="Місце для номера слайда 3">
            <a:extLst>
              <a:ext uri="{FF2B5EF4-FFF2-40B4-BE49-F238E27FC236}">
                <a16:creationId xmlns:a16="http://schemas.microsoft.com/office/drawing/2014/main" id="{0F846569-3079-37C0-341B-02032FEDD166}"/>
              </a:ext>
            </a:extLst>
          </p:cNvPr>
          <p:cNvSpPr>
            <a:spLocks noGrp="1"/>
          </p:cNvSpPr>
          <p:nvPr>
            <p:ph type="sldNum" sz="quarter" idx="5"/>
          </p:nvPr>
        </p:nvSpPr>
        <p:spPr/>
        <p:txBody>
          <a:bodyPr/>
          <a:lstStyle/>
          <a:p>
            <a:fld id="{B0DD502A-2D4A-416B-A249-A1EEBD55583D}" type="slidenum">
              <a:rPr lang="uk-UA" smtClean="0"/>
              <a:t>12</a:t>
            </a:fld>
            <a:endParaRPr lang="uk-UA"/>
          </a:p>
        </p:txBody>
      </p:sp>
    </p:spTree>
    <p:extLst>
      <p:ext uri="{BB962C8B-B14F-4D97-AF65-F5344CB8AC3E}">
        <p14:creationId xmlns:p14="http://schemas.microsoft.com/office/powerpoint/2010/main" val="1411700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D9084D-8472-722A-7BB8-624B0E71D3C0}"/>
            </a:ext>
          </a:extLst>
        </p:cNvPr>
        <p:cNvGrpSpPr/>
        <p:nvPr/>
      </p:nvGrpSpPr>
      <p:grpSpPr>
        <a:xfrm>
          <a:off x="0" y="0"/>
          <a:ext cx="0" cy="0"/>
          <a:chOff x="0" y="0"/>
          <a:chExt cx="0" cy="0"/>
        </a:xfrm>
      </p:grpSpPr>
      <p:sp>
        <p:nvSpPr>
          <p:cNvPr id="2" name="Місце для зображення 1">
            <a:extLst>
              <a:ext uri="{FF2B5EF4-FFF2-40B4-BE49-F238E27FC236}">
                <a16:creationId xmlns:a16="http://schemas.microsoft.com/office/drawing/2014/main" id="{9D3C8EF4-FE98-61DF-BC30-EAF700D73093}"/>
              </a:ext>
            </a:extLst>
          </p:cNvPr>
          <p:cNvSpPr>
            <a:spLocks noGrp="1" noRot="1" noChangeAspect="1"/>
          </p:cNvSpPr>
          <p:nvPr>
            <p:ph type="sldImg"/>
          </p:nvPr>
        </p:nvSpPr>
        <p:spPr/>
      </p:sp>
      <p:sp>
        <p:nvSpPr>
          <p:cNvPr id="3" name="Місце для нотаток 2">
            <a:extLst>
              <a:ext uri="{FF2B5EF4-FFF2-40B4-BE49-F238E27FC236}">
                <a16:creationId xmlns:a16="http://schemas.microsoft.com/office/drawing/2014/main" id="{3A410ABF-C836-EB81-7115-42201298CECF}"/>
              </a:ext>
            </a:extLst>
          </p:cNvPr>
          <p:cNvSpPr>
            <a:spLocks noGrp="1"/>
          </p:cNvSpPr>
          <p:nvPr>
            <p:ph type="body" idx="1"/>
          </p:nvPr>
        </p:nvSpPr>
        <p:spPr/>
        <p:txBody>
          <a:bodyPr/>
          <a:lstStyle/>
          <a:p>
            <a:endParaRPr lang="uk-UA" dirty="0"/>
          </a:p>
        </p:txBody>
      </p:sp>
      <p:sp>
        <p:nvSpPr>
          <p:cNvPr id="4" name="Місце для номера слайда 3">
            <a:extLst>
              <a:ext uri="{FF2B5EF4-FFF2-40B4-BE49-F238E27FC236}">
                <a16:creationId xmlns:a16="http://schemas.microsoft.com/office/drawing/2014/main" id="{9AAA2358-B236-3B5F-7AC9-10CC21BCE480}"/>
              </a:ext>
            </a:extLst>
          </p:cNvPr>
          <p:cNvSpPr>
            <a:spLocks noGrp="1"/>
          </p:cNvSpPr>
          <p:nvPr>
            <p:ph type="sldNum" sz="quarter" idx="5"/>
          </p:nvPr>
        </p:nvSpPr>
        <p:spPr/>
        <p:txBody>
          <a:bodyPr/>
          <a:lstStyle/>
          <a:p>
            <a:fld id="{B0DD502A-2D4A-416B-A249-A1EEBD55583D}" type="slidenum">
              <a:rPr lang="uk-UA" smtClean="0"/>
              <a:t>13</a:t>
            </a:fld>
            <a:endParaRPr lang="uk-UA"/>
          </a:p>
        </p:txBody>
      </p:sp>
    </p:spTree>
    <p:extLst>
      <p:ext uri="{BB962C8B-B14F-4D97-AF65-F5344CB8AC3E}">
        <p14:creationId xmlns:p14="http://schemas.microsoft.com/office/powerpoint/2010/main" val="2374269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uk-UA" dirty="0"/>
          </a:p>
        </p:txBody>
      </p:sp>
      <p:sp>
        <p:nvSpPr>
          <p:cNvPr id="4" name="Місце для номера слайда 3"/>
          <p:cNvSpPr>
            <a:spLocks noGrp="1"/>
          </p:cNvSpPr>
          <p:nvPr>
            <p:ph type="sldNum" sz="quarter" idx="5"/>
          </p:nvPr>
        </p:nvSpPr>
        <p:spPr/>
        <p:txBody>
          <a:bodyPr/>
          <a:lstStyle/>
          <a:p>
            <a:fld id="{B0DD502A-2D4A-416B-A249-A1EEBD55583D}" type="slidenum">
              <a:rPr lang="uk-UA" smtClean="0"/>
              <a:t>14</a:t>
            </a:fld>
            <a:endParaRPr lang="uk-UA"/>
          </a:p>
        </p:txBody>
      </p:sp>
    </p:spTree>
    <p:extLst>
      <p:ext uri="{BB962C8B-B14F-4D97-AF65-F5344CB8AC3E}">
        <p14:creationId xmlns:p14="http://schemas.microsoft.com/office/powerpoint/2010/main" val="393073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5475160-43AE-7F9B-F237-3F785694E3A5}"/>
              </a:ext>
            </a:extLst>
          </p:cNvPr>
          <p:cNvSpPr>
            <a:spLocks noGrp="1"/>
          </p:cNvSpPr>
          <p:nvPr>
            <p:ph type="ctrTitle"/>
          </p:nvPr>
        </p:nvSpPr>
        <p:spPr>
          <a:xfrm>
            <a:off x="1524000" y="1122363"/>
            <a:ext cx="9144000" cy="2387600"/>
          </a:xfrm>
        </p:spPr>
        <p:txBody>
          <a:bodyPr anchor="b"/>
          <a:lstStyle>
            <a:lvl1pPr algn="ctr">
              <a:defRPr sz="6000"/>
            </a:lvl1pPr>
          </a:lstStyle>
          <a:p>
            <a:r>
              <a:rPr lang="uk-UA"/>
              <a:t>Клацніть, щоб редагувати стиль зразка заголовка</a:t>
            </a:r>
          </a:p>
        </p:txBody>
      </p:sp>
      <p:sp>
        <p:nvSpPr>
          <p:cNvPr id="3" name="Підзаголовок 2">
            <a:extLst>
              <a:ext uri="{FF2B5EF4-FFF2-40B4-BE49-F238E27FC236}">
                <a16:creationId xmlns:a16="http://schemas.microsoft.com/office/drawing/2014/main" id="{02E0F141-25E2-5E93-1BE7-EFDAECD028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uk-UA"/>
              <a:t>Клацніть, щоб редагувати стиль зразка підзаголовка</a:t>
            </a:r>
          </a:p>
        </p:txBody>
      </p:sp>
      <p:sp>
        <p:nvSpPr>
          <p:cNvPr id="4" name="Місце для дати 3">
            <a:extLst>
              <a:ext uri="{FF2B5EF4-FFF2-40B4-BE49-F238E27FC236}">
                <a16:creationId xmlns:a16="http://schemas.microsoft.com/office/drawing/2014/main" id="{2E2B9A84-165A-05A5-D0E8-EB811291F726}"/>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92B66B3B-159A-4C2A-9320-51D34522E7F8}"/>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039C9598-DB65-7280-06B8-FBBC709B57DD}"/>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771715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3B596D-18BF-D46C-8BD8-890E868CBAD6}"/>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ертикального тексту 2">
            <a:extLst>
              <a:ext uri="{FF2B5EF4-FFF2-40B4-BE49-F238E27FC236}">
                <a16:creationId xmlns:a16="http://schemas.microsoft.com/office/drawing/2014/main" id="{4D22E0EC-A345-EB2E-6A9A-5C1DB608E8CF}"/>
              </a:ext>
            </a:extLst>
          </p:cNvPr>
          <p:cNvSpPr>
            <a:spLocks noGrp="1"/>
          </p:cNvSpPr>
          <p:nvPr>
            <p:ph type="body" orient="vert" idx="1"/>
          </p:nvPr>
        </p:nvSpPr>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5956CA13-76AD-69A7-2255-662DF3C923B3}"/>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26E3B9F8-7947-625D-18E8-FA79B87B3E96}"/>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75B73724-F7F5-8D24-B077-41B1DA408AFA}"/>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2569493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a:extLst>
              <a:ext uri="{FF2B5EF4-FFF2-40B4-BE49-F238E27FC236}">
                <a16:creationId xmlns:a16="http://schemas.microsoft.com/office/drawing/2014/main" id="{1ACDD49C-52E0-EC28-38C8-7898123CCF4E}"/>
              </a:ext>
            </a:extLst>
          </p:cNvPr>
          <p:cNvSpPr>
            <a:spLocks noGrp="1"/>
          </p:cNvSpPr>
          <p:nvPr>
            <p:ph type="title" orient="vert"/>
          </p:nvPr>
        </p:nvSpPr>
        <p:spPr>
          <a:xfrm>
            <a:off x="8724900" y="365125"/>
            <a:ext cx="2628900" cy="5811838"/>
          </a:xfrm>
        </p:spPr>
        <p:txBody>
          <a:bodyPr vert="eaVert"/>
          <a:lstStyle/>
          <a:p>
            <a:r>
              <a:rPr lang="uk-UA"/>
              <a:t>Клацніть, щоб редагувати стиль зразка заголовка</a:t>
            </a:r>
          </a:p>
        </p:txBody>
      </p:sp>
      <p:sp>
        <p:nvSpPr>
          <p:cNvPr id="3" name="Місце для вертикального тексту 2">
            <a:extLst>
              <a:ext uri="{FF2B5EF4-FFF2-40B4-BE49-F238E27FC236}">
                <a16:creationId xmlns:a16="http://schemas.microsoft.com/office/drawing/2014/main" id="{C7FD7BE4-66F1-E012-C9FB-E2D1FC7C44ED}"/>
              </a:ext>
            </a:extLst>
          </p:cNvPr>
          <p:cNvSpPr>
            <a:spLocks noGrp="1"/>
          </p:cNvSpPr>
          <p:nvPr>
            <p:ph type="body" orient="vert" idx="1"/>
          </p:nvPr>
        </p:nvSpPr>
        <p:spPr>
          <a:xfrm>
            <a:off x="838200" y="365125"/>
            <a:ext cx="7734300" cy="5811838"/>
          </a:xfrm>
        </p:spPr>
        <p:txBody>
          <a:bodyPr vert="eaVert"/>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46B51CC3-9FE0-1F66-440C-540D77D3DBB5}"/>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279A8C2F-0A7E-EC6F-C759-04928615CFE2}"/>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1D408C2F-D9AD-9D4A-222D-4B0233B86FA2}"/>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2175993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Назва та вмі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3B77FA3-1288-1A03-4F97-344522886263}"/>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D578F020-9EF9-27E9-FFCC-D2AF24977A59}"/>
              </a:ext>
            </a:extLst>
          </p:cNvPr>
          <p:cNvSpPr>
            <a:spLocks noGrp="1"/>
          </p:cNvSpPr>
          <p:nvPr>
            <p:ph idx="1"/>
          </p:nvPr>
        </p:nvSpPr>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8CAB6CB0-223F-6D2D-069F-C534DE9669A4}"/>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F54B77EA-6D07-9CCE-D2CB-2E7665E5ACC8}"/>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19A8D7B6-7C16-100B-F190-1DED1D9F5B79}"/>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1626875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Назва розділу">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360EBF-ECB6-DBCC-4427-8DEE37E521BF}"/>
              </a:ext>
            </a:extLst>
          </p:cNvPr>
          <p:cNvSpPr>
            <a:spLocks noGrp="1"/>
          </p:cNvSpPr>
          <p:nvPr>
            <p:ph type="title"/>
          </p:nvPr>
        </p:nvSpPr>
        <p:spPr>
          <a:xfrm>
            <a:off x="831850" y="1709738"/>
            <a:ext cx="10515600" cy="2852737"/>
          </a:xfrm>
        </p:spPr>
        <p:txBody>
          <a:bodyPr anchor="b"/>
          <a:lstStyle>
            <a:lvl1pPr>
              <a:defRPr sz="6000"/>
            </a:lvl1p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77AD9D69-6186-61FC-B147-883A42D5C9C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uk-UA"/>
              <a:t>Клацніть, щоб відредагувати стилі зразків тексту</a:t>
            </a:r>
          </a:p>
        </p:txBody>
      </p:sp>
      <p:sp>
        <p:nvSpPr>
          <p:cNvPr id="4" name="Місце для дати 3">
            <a:extLst>
              <a:ext uri="{FF2B5EF4-FFF2-40B4-BE49-F238E27FC236}">
                <a16:creationId xmlns:a16="http://schemas.microsoft.com/office/drawing/2014/main" id="{9C6A583E-55D4-821E-EB2F-3F7103F54EBE}"/>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D8576FE9-D14E-EE85-797D-2882CA5E9911}"/>
              </a:ext>
            </a:extLst>
          </p:cNvPr>
          <p:cNvSpPr>
            <a:spLocks noGrp="1"/>
          </p:cNvSpPr>
          <p:nvPr>
            <p:ph type="ftr" sz="quarter" idx="11"/>
          </p:nvPr>
        </p:nvSpPr>
        <p:spPr/>
        <p:txBody>
          <a:bodyPr/>
          <a:lstStyle/>
          <a:p>
            <a:endParaRPr lang="uk-UA"/>
          </a:p>
        </p:txBody>
      </p:sp>
      <p:sp>
        <p:nvSpPr>
          <p:cNvPr id="6" name="Місце для номера слайда 5">
            <a:extLst>
              <a:ext uri="{FF2B5EF4-FFF2-40B4-BE49-F238E27FC236}">
                <a16:creationId xmlns:a16="http://schemas.microsoft.com/office/drawing/2014/main" id="{9DC308A9-3E55-9A92-39BC-0518B22FA64E}"/>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34535620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521828-D436-684B-DB16-F617D0787DBB}"/>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7CA7D964-2132-B7DE-3F71-46D58F06724A}"/>
              </a:ext>
            </a:extLst>
          </p:cNvPr>
          <p:cNvSpPr>
            <a:spLocks noGrp="1"/>
          </p:cNvSpPr>
          <p:nvPr>
            <p:ph sz="half" idx="1"/>
          </p:nvPr>
        </p:nvSpPr>
        <p:spPr>
          <a:xfrm>
            <a:off x="838200" y="1825625"/>
            <a:ext cx="5181600" cy="435133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вмісту 3">
            <a:extLst>
              <a:ext uri="{FF2B5EF4-FFF2-40B4-BE49-F238E27FC236}">
                <a16:creationId xmlns:a16="http://schemas.microsoft.com/office/drawing/2014/main" id="{FF533930-8E96-5FF0-0F31-4EF55F43401B}"/>
              </a:ext>
            </a:extLst>
          </p:cNvPr>
          <p:cNvSpPr>
            <a:spLocks noGrp="1"/>
          </p:cNvSpPr>
          <p:nvPr>
            <p:ph sz="half" idx="2"/>
          </p:nvPr>
        </p:nvSpPr>
        <p:spPr>
          <a:xfrm>
            <a:off x="6172200" y="1825625"/>
            <a:ext cx="5181600" cy="435133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дати 4">
            <a:extLst>
              <a:ext uri="{FF2B5EF4-FFF2-40B4-BE49-F238E27FC236}">
                <a16:creationId xmlns:a16="http://schemas.microsoft.com/office/drawing/2014/main" id="{0AC004A8-DDFB-111E-F1D9-BA552ABB90CE}"/>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6" name="Місце для нижнього колонтитула 5">
            <a:extLst>
              <a:ext uri="{FF2B5EF4-FFF2-40B4-BE49-F238E27FC236}">
                <a16:creationId xmlns:a16="http://schemas.microsoft.com/office/drawing/2014/main" id="{A909D2EA-F47F-779C-85AD-FABD3582C4B7}"/>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D8B47A8A-EA34-E9CC-1BAD-A4EDDB3B25BB}"/>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2579683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460FC5B-B910-48BD-122D-5E255F44D3CB}"/>
              </a:ext>
            </a:extLst>
          </p:cNvPr>
          <p:cNvSpPr>
            <a:spLocks noGrp="1"/>
          </p:cNvSpPr>
          <p:nvPr>
            <p:ph type="title"/>
          </p:nvPr>
        </p:nvSpPr>
        <p:spPr>
          <a:xfrm>
            <a:off x="839788" y="365125"/>
            <a:ext cx="10515600" cy="1325563"/>
          </a:xfrm>
        </p:spPr>
        <p:txBody>
          <a:body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F89B2C85-1067-16F1-E3A3-0D82997E056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Клацніть, щоб відредагувати стилі зразків тексту</a:t>
            </a:r>
          </a:p>
        </p:txBody>
      </p:sp>
      <p:sp>
        <p:nvSpPr>
          <p:cNvPr id="4" name="Місце для вмісту 3">
            <a:extLst>
              <a:ext uri="{FF2B5EF4-FFF2-40B4-BE49-F238E27FC236}">
                <a16:creationId xmlns:a16="http://schemas.microsoft.com/office/drawing/2014/main" id="{225FA87E-5ECF-FCB5-CBC9-E1DB086B3CDE}"/>
              </a:ext>
            </a:extLst>
          </p:cNvPr>
          <p:cNvSpPr>
            <a:spLocks noGrp="1"/>
          </p:cNvSpPr>
          <p:nvPr>
            <p:ph sz="half" idx="2"/>
          </p:nvPr>
        </p:nvSpPr>
        <p:spPr>
          <a:xfrm>
            <a:off x="839788" y="2505075"/>
            <a:ext cx="5157787" cy="368458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5" name="Місце для тексту 4">
            <a:extLst>
              <a:ext uri="{FF2B5EF4-FFF2-40B4-BE49-F238E27FC236}">
                <a16:creationId xmlns:a16="http://schemas.microsoft.com/office/drawing/2014/main" id="{34CD22C9-BFCA-4D20-721C-A637927D82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a:t>Клацніть, щоб відредагувати стилі зразків тексту</a:t>
            </a:r>
          </a:p>
        </p:txBody>
      </p:sp>
      <p:sp>
        <p:nvSpPr>
          <p:cNvPr id="6" name="Місце для вмісту 5">
            <a:extLst>
              <a:ext uri="{FF2B5EF4-FFF2-40B4-BE49-F238E27FC236}">
                <a16:creationId xmlns:a16="http://schemas.microsoft.com/office/drawing/2014/main" id="{42C41B86-D1F1-7516-024D-30CCDAEBB731}"/>
              </a:ext>
            </a:extLst>
          </p:cNvPr>
          <p:cNvSpPr>
            <a:spLocks noGrp="1"/>
          </p:cNvSpPr>
          <p:nvPr>
            <p:ph sz="quarter" idx="4"/>
          </p:nvPr>
        </p:nvSpPr>
        <p:spPr>
          <a:xfrm>
            <a:off x="6172200" y="2505075"/>
            <a:ext cx="5183188" cy="3684588"/>
          </a:xfrm>
        </p:spPr>
        <p:txBody>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7" name="Місце для дати 6">
            <a:extLst>
              <a:ext uri="{FF2B5EF4-FFF2-40B4-BE49-F238E27FC236}">
                <a16:creationId xmlns:a16="http://schemas.microsoft.com/office/drawing/2014/main" id="{A4C081D8-1380-5D5E-FB95-A69BB496296F}"/>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8" name="Місце для нижнього колонтитула 7">
            <a:extLst>
              <a:ext uri="{FF2B5EF4-FFF2-40B4-BE49-F238E27FC236}">
                <a16:creationId xmlns:a16="http://schemas.microsoft.com/office/drawing/2014/main" id="{EF4AF230-5376-1258-679C-04C5055BF0EA}"/>
              </a:ext>
            </a:extLst>
          </p:cNvPr>
          <p:cNvSpPr>
            <a:spLocks noGrp="1"/>
          </p:cNvSpPr>
          <p:nvPr>
            <p:ph type="ftr" sz="quarter" idx="11"/>
          </p:nvPr>
        </p:nvSpPr>
        <p:spPr/>
        <p:txBody>
          <a:bodyPr/>
          <a:lstStyle/>
          <a:p>
            <a:endParaRPr lang="uk-UA"/>
          </a:p>
        </p:txBody>
      </p:sp>
      <p:sp>
        <p:nvSpPr>
          <p:cNvPr id="9" name="Місце для номера слайда 8">
            <a:extLst>
              <a:ext uri="{FF2B5EF4-FFF2-40B4-BE49-F238E27FC236}">
                <a16:creationId xmlns:a16="http://schemas.microsoft.com/office/drawing/2014/main" id="{EBC6DA77-1BFF-770F-D329-CFEFF81851C8}"/>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5381339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848C5C9-CBEB-4573-E643-994375A2045D}"/>
              </a:ext>
            </a:extLst>
          </p:cNvPr>
          <p:cNvSpPr>
            <a:spLocks noGrp="1"/>
          </p:cNvSpPr>
          <p:nvPr>
            <p:ph type="title"/>
          </p:nvPr>
        </p:nvSpPr>
        <p:spPr/>
        <p:txBody>
          <a:bodyPr/>
          <a:lstStyle/>
          <a:p>
            <a:r>
              <a:rPr lang="uk-UA"/>
              <a:t>Клацніть, щоб редагувати стиль зразка заголовка</a:t>
            </a:r>
          </a:p>
        </p:txBody>
      </p:sp>
      <p:sp>
        <p:nvSpPr>
          <p:cNvPr id="3" name="Місце для дати 2">
            <a:extLst>
              <a:ext uri="{FF2B5EF4-FFF2-40B4-BE49-F238E27FC236}">
                <a16:creationId xmlns:a16="http://schemas.microsoft.com/office/drawing/2014/main" id="{59B2A0F8-1961-3178-C0F9-94C1F51F76FA}"/>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4" name="Місце для нижнього колонтитула 3">
            <a:extLst>
              <a:ext uri="{FF2B5EF4-FFF2-40B4-BE49-F238E27FC236}">
                <a16:creationId xmlns:a16="http://schemas.microsoft.com/office/drawing/2014/main" id="{2E6F76A0-A61C-1D3A-00E7-9AF375705C39}"/>
              </a:ext>
            </a:extLst>
          </p:cNvPr>
          <p:cNvSpPr>
            <a:spLocks noGrp="1"/>
          </p:cNvSpPr>
          <p:nvPr>
            <p:ph type="ftr" sz="quarter" idx="11"/>
          </p:nvPr>
        </p:nvSpPr>
        <p:spPr/>
        <p:txBody>
          <a:bodyPr/>
          <a:lstStyle/>
          <a:p>
            <a:endParaRPr lang="uk-UA"/>
          </a:p>
        </p:txBody>
      </p:sp>
      <p:sp>
        <p:nvSpPr>
          <p:cNvPr id="5" name="Місце для номера слайда 4">
            <a:extLst>
              <a:ext uri="{FF2B5EF4-FFF2-40B4-BE49-F238E27FC236}">
                <a16:creationId xmlns:a16="http://schemas.microsoft.com/office/drawing/2014/main" id="{65D84754-E9B5-A86A-8759-2C1FA352A13B}"/>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234146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a:extLst>
              <a:ext uri="{FF2B5EF4-FFF2-40B4-BE49-F238E27FC236}">
                <a16:creationId xmlns:a16="http://schemas.microsoft.com/office/drawing/2014/main" id="{B8AE5F49-20A2-DC0A-256F-C8266D4BE0D8}"/>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3" name="Місце для нижнього колонтитула 2">
            <a:extLst>
              <a:ext uri="{FF2B5EF4-FFF2-40B4-BE49-F238E27FC236}">
                <a16:creationId xmlns:a16="http://schemas.microsoft.com/office/drawing/2014/main" id="{D508A61D-2EB5-E4F7-636A-DEEE2A1DD360}"/>
              </a:ext>
            </a:extLst>
          </p:cNvPr>
          <p:cNvSpPr>
            <a:spLocks noGrp="1"/>
          </p:cNvSpPr>
          <p:nvPr>
            <p:ph type="ftr" sz="quarter" idx="11"/>
          </p:nvPr>
        </p:nvSpPr>
        <p:spPr/>
        <p:txBody>
          <a:bodyPr/>
          <a:lstStyle/>
          <a:p>
            <a:endParaRPr lang="uk-UA"/>
          </a:p>
        </p:txBody>
      </p:sp>
      <p:sp>
        <p:nvSpPr>
          <p:cNvPr id="4" name="Місце для номера слайда 3">
            <a:extLst>
              <a:ext uri="{FF2B5EF4-FFF2-40B4-BE49-F238E27FC236}">
                <a16:creationId xmlns:a16="http://schemas.microsoft.com/office/drawing/2014/main" id="{8A9F9A16-67FF-584C-40D8-5B15742C7CE0}"/>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1692492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 підпис">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CD48568-2083-7728-1E8D-BE8B8FF5B4C3}"/>
              </a:ext>
            </a:extLst>
          </p:cNvPr>
          <p:cNvSpPr>
            <a:spLocks noGrp="1"/>
          </p:cNvSpPr>
          <p:nvPr>
            <p:ph type="title"/>
          </p:nvPr>
        </p:nvSpPr>
        <p:spPr>
          <a:xfrm>
            <a:off x="839788" y="457200"/>
            <a:ext cx="3932237" cy="1600200"/>
          </a:xfrm>
        </p:spPr>
        <p:txBody>
          <a:bodyPr anchor="b"/>
          <a:lstStyle>
            <a:lvl1pPr>
              <a:defRPr sz="3200"/>
            </a:lvl1pPr>
          </a:lstStyle>
          <a:p>
            <a:r>
              <a:rPr lang="uk-UA"/>
              <a:t>Клацніть, щоб редагувати стиль зразка заголовка</a:t>
            </a:r>
          </a:p>
        </p:txBody>
      </p:sp>
      <p:sp>
        <p:nvSpPr>
          <p:cNvPr id="3" name="Місце для вмісту 2">
            <a:extLst>
              <a:ext uri="{FF2B5EF4-FFF2-40B4-BE49-F238E27FC236}">
                <a16:creationId xmlns:a16="http://schemas.microsoft.com/office/drawing/2014/main" id="{4F026803-7199-D40C-C706-48ECE25BC5D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тексту 3">
            <a:extLst>
              <a:ext uri="{FF2B5EF4-FFF2-40B4-BE49-F238E27FC236}">
                <a16:creationId xmlns:a16="http://schemas.microsoft.com/office/drawing/2014/main" id="{766AECE5-19D2-6D15-9D21-0146B75312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Клацніть, щоб відредагувати стилі зразків тексту</a:t>
            </a:r>
          </a:p>
        </p:txBody>
      </p:sp>
      <p:sp>
        <p:nvSpPr>
          <p:cNvPr id="5" name="Місце для дати 4">
            <a:extLst>
              <a:ext uri="{FF2B5EF4-FFF2-40B4-BE49-F238E27FC236}">
                <a16:creationId xmlns:a16="http://schemas.microsoft.com/office/drawing/2014/main" id="{5F6A2FC3-DCFF-A96E-AE30-B525260BAE30}"/>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6" name="Місце для нижнього колонтитула 5">
            <a:extLst>
              <a:ext uri="{FF2B5EF4-FFF2-40B4-BE49-F238E27FC236}">
                <a16:creationId xmlns:a16="http://schemas.microsoft.com/office/drawing/2014/main" id="{B279F0C6-95AC-3F7D-DDEE-5CAE8E573913}"/>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5E28C310-C45F-73A1-E4C6-5433BA7E6E47}"/>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849244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і підпис">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CA439C9-D0D5-9A20-78E2-38628A076E6C}"/>
              </a:ext>
            </a:extLst>
          </p:cNvPr>
          <p:cNvSpPr>
            <a:spLocks noGrp="1"/>
          </p:cNvSpPr>
          <p:nvPr>
            <p:ph type="title"/>
          </p:nvPr>
        </p:nvSpPr>
        <p:spPr>
          <a:xfrm>
            <a:off x="839788" y="457200"/>
            <a:ext cx="3932237" cy="1600200"/>
          </a:xfrm>
        </p:spPr>
        <p:txBody>
          <a:bodyPr anchor="b"/>
          <a:lstStyle>
            <a:lvl1pPr>
              <a:defRPr sz="3200"/>
            </a:lvl1pPr>
          </a:lstStyle>
          <a:p>
            <a:r>
              <a:rPr lang="uk-UA"/>
              <a:t>Клацніть, щоб редагувати стиль зразка заголовка</a:t>
            </a:r>
          </a:p>
        </p:txBody>
      </p:sp>
      <p:sp>
        <p:nvSpPr>
          <p:cNvPr id="3" name="Місце для зображення 2">
            <a:extLst>
              <a:ext uri="{FF2B5EF4-FFF2-40B4-BE49-F238E27FC236}">
                <a16:creationId xmlns:a16="http://schemas.microsoft.com/office/drawing/2014/main" id="{E57E65F8-5197-9675-0883-74B3C648A9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Місце для тексту 3">
            <a:extLst>
              <a:ext uri="{FF2B5EF4-FFF2-40B4-BE49-F238E27FC236}">
                <a16:creationId xmlns:a16="http://schemas.microsoft.com/office/drawing/2014/main" id="{56F307F1-B4EC-42B6-E222-C9E8D0B578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uk-UA"/>
              <a:t>Клацніть, щоб відредагувати стилі зразків тексту</a:t>
            </a:r>
          </a:p>
        </p:txBody>
      </p:sp>
      <p:sp>
        <p:nvSpPr>
          <p:cNvPr id="5" name="Місце для дати 4">
            <a:extLst>
              <a:ext uri="{FF2B5EF4-FFF2-40B4-BE49-F238E27FC236}">
                <a16:creationId xmlns:a16="http://schemas.microsoft.com/office/drawing/2014/main" id="{33CE44B8-FD81-C81A-C8C5-3ED6AD9B6415}"/>
              </a:ext>
            </a:extLst>
          </p:cNvPr>
          <p:cNvSpPr>
            <a:spLocks noGrp="1"/>
          </p:cNvSpPr>
          <p:nvPr>
            <p:ph type="dt" sz="half" idx="10"/>
          </p:nvPr>
        </p:nvSpPr>
        <p:spPr/>
        <p:txBody>
          <a:bodyPr/>
          <a:lstStyle/>
          <a:p>
            <a:fld id="{9972DB9C-9529-42C9-BD08-9C27104519F8}" type="datetimeFigureOut">
              <a:rPr lang="uk-UA" smtClean="0"/>
              <a:t>12.06.2026</a:t>
            </a:fld>
            <a:endParaRPr lang="uk-UA"/>
          </a:p>
        </p:txBody>
      </p:sp>
      <p:sp>
        <p:nvSpPr>
          <p:cNvPr id="6" name="Місце для нижнього колонтитула 5">
            <a:extLst>
              <a:ext uri="{FF2B5EF4-FFF2-40B4-BE49-F238E27FC236}">
                <a16:creationId xmlns:a16="http://schemas.microsoft.com/office/drawing/2014/main" id="{EB15B653-ACE5-F162-FE69-9CEB70098715}"/>
              </a:ext>
            </a:extLst>
          </p:cNvPr>
          <p:cNvSpPr>
            <a:spLocks noGrp="1"/>
          </p:cNvSpPr>
          <p:nvPr>
            <p:ph type="ftr" sz="quarter" idx="11"/>
          </p:nvPr>
        </p:nvSpPr>
        <p:spPr/>
        <p:txBody>
          <a:bodyPr/>
          <a:lstStyle/>
          <a:p>
            <a:endParaRPr lang="uk-UA"/>
          </a:p>
        </p:txBody>
      </p:sp>
      <p:sp>
        <p:nvSpPr>
          <p:cNvPr id="7" name="Місце для номера слайда 6">
            <a:extLst>
              <a:ext uri="{FF2B5EF4-FFF2-40B4-BE49-F238E27FC236}">
                <a16:creationId xmlns:a16="http://schemas.microsoft.com/office/drawing/2014/main" id="{44BF4DD8-EE5D-2D85-DCBC-9D090F05202C}"/>
              </a:ext>
            </a:extLst>
          </p:cNvPr>
          <p:cNvSpPr>
            <a:spLocks noGrp="1"/>
          </p:cNvSpPr>
          <p:nvPr>
            <p:ph type="sldNum" sz="quarter" idx="12"/>
          </p:nvPr>
        </p:nvSpPr>
        <p:spPr/>
        <p:txBody>
          <a:bodyPr/>
          <a:lstStyle/>
          <a:p>
            <a:fld id="{992EC74B-6170-4618-B134-84BF1CBE9AAA}" type="slidenum">
              <a:rPr lang="uk-UA" smtClean="0"/>
              <a:t>‹№›</a:t>
            </a:fld>
            <a:endParaRPr lang="uk-UA"/>
          </a:p>
        </p:txBody>
      </p:sp>
    </p:spTree>
    <p:extLst>
      <p:ext uri="{BB962C8B-B14F-4D97-AF65-F5344CB8AC3E}">
        <p14:creationId xmlns:p14="http://schemas.microsoft.com/office/powerpoint/2010/main" val="38250935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Місце для заголовка 1">
            <a:extLst>
              <a:ext uri="{FF2B5EF4-FFF2-40B4-BE49-F238E27FC236}">
                <a16:creationId xmlns:a16="http://schemas.microsoft.com/office/drawing/2014/main" id="{4E8041AC-38A3-8966-A24A-05B57C3D653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uk-UA"/>
              <a:t>Клацніть, щоб редагувати стиль зразка заголовка</a:t>
            </a:r>
          </a:p>
        </p:txBody>
      </p:sp>
      <p:sp>
        <p:nvSpPr>
          <p:cNvPr id="3" name="Місце для тексту 2">
            <a:extLst>
              <a:ext uri="{FF2B5EF4-FFF2-40B4-BE49-F238E27FC236}">
                <a16:creationId xmlns:a16="http://schemas.microsoft.com/office/drawing/2014/main" id="{DEEF561A-7376-2271-F888-0D968F954C2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uk-UA"/>
              <a:t>Клацніть, щоб відредагувати стилі зразків тексту</a:t>
            </a:r>
          </a:p>
          <a:p>
            <a:pPr lvl="1"/>
            <a:r>
              <a:rPr lang="uk-UA"/>
              <a:t>Другий рівень</a:t>
            </a:r>
          </a:p>
          <a:p>
            <a:pPr lvl="2"/>
            <a:r>
              <a:rPr lang="uk-UA"/>
              <a:t>Третій рівень</a:t>
            </a:r>
          </a:p>
          <a:p>
            <a:pPr lvl="3"/>
            <a:r>
              <a:rPr lang="uk-UA"/>
              <a:t>Четвертий рівень</a:t>
            </a:r>
          </a:p>
          <a:p>
            <a:pPr lvl="4"/>
            <a:r>
              <a:rPr lang="uk-UA"/>
              <a:t>П’ятий рівень</a:t>
            </a:r>
          </a:p>
        </p:txBody>
      </p:sp>
      <p:sp>
        <p:nvSpPr>
          <p:cNvPr id="4" name="Місце для дати 3">
            <a:extLst>
              <a:ext uri="{FF2B5EF4-FFF2-40B4-BE49-F238E27FC236}">
                <a16:creationId xmlns:a16="http://schemas.microsoft.com/office/drawing/2014/main" id="{DBA7C78D-28C9-A6DC-0889-45E7B9C4CAC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72DB9C-9529-42C9-BD08-9C27104519F8}" type="datetimeFigureOut">
              <a:rPr lang="uk-UA" smtClean="0"/>
              <a:t>12.06.2026</a:t>
            </a:fld>
            <a:endParaRPr lang="uk-UA"/>
          </a:p>
        </p:txBody>
      </p:sp>
      <p:sp>
        <p:nvSpPr>
          <p:cNvPr id="5" name="Місце для нижнього колонтитула 4">
            <a:extLst>
              <a:ext uri="{FF2B5EF4-FFF2-40B4-BE49-F238E27FC236}">
                <a16:creationId xmlns:a16="http://schemas.microsoft.com/office/drawing/2014/main" id="{78784FEF-2B0B-F403-0CA5-5415EAE0A49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Місце для номера слайда 5">
            <a:extLst>
              <a:ext uri="{FF2B5EF4-FFF2-40B4-BE49-F238E27FC236}">
                <a16:creationId xmlns:a16="http://schemas.microsoft.com/office/drawing/2014/main" id="{784F7E26-F3F9-CDE5-D6BC-B72DF31185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2EC74B-6170-4618-B134-84BF1CBE9AAA}" type="slidenum">
              <a:rPr lang="uk-UA" smtClean="0"/>
              <a:t>‹№›</a:t>
            </a:fld>
            <a:endParaRPr lang="uk-UA"/>
          </a:p>
        </p:txBody>
      </p:sp>
    </p:spTree>
    <p:extLst>
      <p:ext uri="{BB962C8B-B14F-4D97-AF65-F5344CB8AC3E}">
        <p14:creationId xmlns:p14="http://schemas.microsoft.com/office/powerpoint/2010/main" val="15612253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oliynik12@gmail.com"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oliynik12@gmail.com" TargetMode="External"/><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Изображение выглядит как диаграмма&#10;&#10;Автоматически созданное описание">
            <a:extLst>
              <a:ext uri="{FF2B5EF4-FFF2-40B4-BE49-F238E27FC236}">
                <a16:creationId xmlns:a16="http://schemas.microsoft.com/office/drawing/2014/main" id="{914E3136-5F55-E5D9-140A-7D880E8FDB80}"/>
              </a:ext>
            </a:extLst>
          </p:cNvPr>
          <p:cNvPicPr>
            <a:picLocks noChangeAspect="1"/>
          </p:cNvPicPr>
          <p:nvPr/>
        </p:nvPicPr>
        <p:blipFill rotWithShape="1">
          <a:blip r:embed="rId2"/>
          <a:srcRect b="19"/>
          <a:stretch/>
        </p:blipFill>
        <p:spPr>
          <a:xfrm>
            <a:off x="-22745" y="668372"/>
            <a:ext cx="12191980" cy="6856718"/>
          </a:xfrm>
          <a:prstGeom prst="rect">
            <a:avLst/>
          </a:prstGeom>
        </p:spPr>
      </p:pic>
      <p:sp>
        <p:nvSpPr>
          <p:cNvPr id="10" name="TextBox 9">
            <a:extLst>
              <a:ext uri="{FF2B5EF4-FFF2-40B4-BE49-F238E27FC236}">
                <a16:creationId xmlns:a16="http://schemas.microsoft.com/office/drawing/2014/main" id="{50E56F5A-3709-99CE-BC2A-30FBD5936791}"/>
              </a:ext>
            </a:extLst>
          </p:cNvPr>
          <p:cNvSpPr txBox="1"/>
          <p:nvPr/>
        </p:nvSpPr>
        <p:spPr>
          <a:xfrm>
            <a:off x="5083091" y="2332326"/>
            <a:ext cx="7167260" cy="2862322"/>
          </a:xfrm>
          <a:prstGeom prst="rect">
            <a:avLst/>
          </a:prstGeom>
          <a:noFill/>
        </p:spPr>
        <p:txBody>
          <a:bodyPr wrap="square" rtlCol="0" anchor="ctr" anchorCtr="0">
            <a:spAutoFit/>
          </a:bodyPr>
          <a:lstStyle/>
          <a:p>
            <a:r>
              <a:rPr lang="en-US" sz="3600" b="1" dirty="0">
                <a:solidFill>
                  <a:srgbClr val="662C90"/>
                </a:solidFill>
                <a:latin typeface="Calibri" panose="020F0502020204030204" pitchFamily="34" charset="0"/>
              </a:rPr>
              <a:t>ICT SERVICES TRADE, LABOUR PRODUCTIVITY AND EMPLOYMENT IN ADVANCED AND DEVELOPING ECONOMIES: A CROSS-COUNTRY REGRESSION ANALYSIS</a:t>
            </a:r>
            <a:endParaRPr lang="ru-RU" sz="3600" b="1" i="0" u="none" strike="noStrike" dirty="0">
              <a:solidFill>
                <a:srgbClr val="662C90"/>
              </a:solidFill>
              <a:effectLst/>
              <a:latin typeface="Calibri" panose="020F0502020204030204" pitchFamily="34" charset="0"/>
            </a:endParaRPr>
          </a:p>
        </p:txBody>
      </p:sp>
      <p:cxnSp>
        <p:nvCxnSpPr>
          <p:cNvPr id="12" name="Прямая соединительная линия 11">
            <a:extLst>
              <a:ext uri="{FF2B5EF4-FFF2-40B4-BE49-F238E27FC236}">
                <a16:creationId xmlns:a16="http://schemas.microsoft.com/office/drawing/2014/main" id="{4B79048A-F7A2-81D7-7C66-64CB27508AD1}"/>
              </a:ext>
            </a:extLst>
          </p:cNvPr>
          <p:cNvCxnSpPr>
            <a:cxnSpLocks/>
          </p:cNvCxnSpPr>
          <p:nvPr/>
        </p:nvCxnSpPr>
        <p:spPr>
          <a:xfrm>
            <a:off x="4615650" y="2639582"/>
            <a:ext cx="0" cy="1915297"/>
          </a:xfrm>
          <a:prstGeom prst="line">
            <a:avLst/>
          </a:prstGeom>
          <a:ln w="19050">
            <a:solidFill>
              <a:srgbClr val="662C9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2DDA0D6-4151-5B95-2D8E-50400FCBC151}"/>
              </a:ext>
            </a:extLst>
          </p:cNvPr>
          <p:cNvSpPr txBox="1"/>
          <p:nvPr/>
        </p:nvSpPr>
        <p:spPr>
          <a:xfrm>
            <a:off x="2903013" y="2997065"/>
            <a:ext cx="1788154" cy="1200329"/>
          </a:xfrm>
          <a:prstGeom prst="rect">
            <a:avLst/>
          </a:prstGeom>
          <a:noFill/>
        </p:spPr>
        <p:txBody>
          <a:bodyPr wrap="square" rtlCol="0" anchor="ctr" anchorCtr="0">
            <a:spAutoFit/>
          </a:bodyPr>
          <a:lstStyle/>
          <a:p>
            <a:r>
              <a:rPr lang="en-US" sz="3600" b="1" dirty="0"/>
              <a:t>Andrii</a:t>
            </a:r>
          </a:p>
          <a:p>
            <a:r>
              <a:rPr lang="en-US" sz="3600" b="1" dirty="0"/>
              <a:t>Oliinyk</a:t>
            </a:r>
            <a:endParaRPr lang="ru-UA" sz="3600" b="1" dirty="0"/>
          </a:p>
        </p:txBody>
      </p:sp>
      <p:sp>
        <p:nvSpPr>
          <p:cNvPr id="3" name="TextBox 2">
            <a:extLst>
              <a:ext uri="{FF2B5EF4-FFF2-40B4-BE49-F238E27FC236}">
                <a16:creationId xmlns:a16="http://schemas.microsoft.com/office/drawing/2014/main" id="{7334286D-501F-784F-5629-0E961B52F1E6}"/>
              </a:ext>
            </a:extLst>
          </p:cNvPr>
          <p:cNvSpPr txBox="1"/>
          <p:nvPr/>
        </p:nvSpPr>
        <p:spPr>
          <a:xfrm>
            <a:off x="267353" y="5081662"/>
            <a:ext cx="7927069" cy="1200329"/>
          </a:xfrm>
          <a:prstGeom prst="rect">
            <a:avLst/>
          </a:prstGeom>
          <a:noFill/>
        </p:spPr>
        <p:txBody>
          <a:bodyPr wrap="square" rtlCol="0">
            <a:spAutoFit/>
          </a:bodyPr>
          <a:lstStyle/>
          <a:p>
            <a:r>
              <a:rPr lang="en-GB" dirty="0"/>
              <a:t>Andrii </a:t>
            </a:r>
            <a:r>
              <a:rPr lang="en-GB" dirty="0" err="1"/>
              <a:t>Oliinyk</a:t>
            </a:r>
            <a:r>
              <a:rPr lang="en-GB" dirty="0"/>
              <a:t>, Tetiana Melnyk, </a:t>
            </a:r>
            <a:r>
              <a:rPr lang="en-GB" dirty="0" err="1"/>
              <a:t>Liudmyla</a:t>
            </a:r>
            <a:r>
              <a:rPr lang="en-GB" dirty="0"/>
              <a:t> </a:t>
            </a:r>
            <a:r>
              <a:rPr lang="en-GB" dirty="0" err="1"/>
              <a:t>Huliaieva</a:t>
            </a:r>
            <a:r>
              <a:rPr lang="en-US" dirty="0"/>
              <a:t>, </a:t>
            </a:r>
          </a:p>
          <a:p>
            <a:r>
              <a:rPr lang="en-GB" dirty="0" err="1"/>
              <a:t>Liudmyla</a:t>
            </a:r>
            <a:r>
              <a:rPr lang="en-GB" dirty="0"/>
              <a:t> </a:t>
            </a:r>
            <a:r>
              <a:rPr lang="en-GB" dirty="0" err="1"/>
              <a:t>Sierova</a:t>
            </a:r>
            <a:r>
              <a:rPr lang="uk-UA" dirty="0"/>
              <a:t>, </a:t>
            </a:r>
            <a:r>
              <a:rPr lang="en-US" dirty="0"/>
              <a:t>Olena Kravchenko, Yuliia </a:t>
            </a:r>
            <a:r>
              <a:rPr lang="en-US" dirty="0" err="1"/>
              <a:t>Tunitska</a:t>
            </a:r>
            <a:endParaRPr lang="en-US" dirty="0"/>
          </a:p>
          <a:p>
            <a:endParaRPr lang="en-US" dirty="0"/>
          </a:p>
          <a:p>
            <a:r>
              <a:rPr lang="en-US" dirty="0"/>
              <a:t>e-mail:</a:t>
            </a:r>
            <a:r>
              <a:rPr lang="uk-UA" dirty="0"/>
              <a:t> </a:t>
            </a:r>
            <a:r>
              <a:rPr lang="en-US" dirty="0">
                <a:hlinkClick r:id="rId3"/>
              </a:rPr>
              <a:t>oliynik12@gmail.com</a:t>
            </a:r>
            <a:endParaRPr lang="en-US" dirty="0"/>
          </a:p>
        </p:txBody>
      </p:sp>
      <p:pic>
        <p:nvPicPr>
          <p:cNvPr id="6" name="Рисунок 5">
            <a:extLst>
              <a:ext uri="{FF2B5EF4-FFF2-40B4-BE49-F238E27FC236}">
                <a16:creationId xmlns:a16="http://schemas.microsoft.com/office/drawing/2014/main" id="{D6578A77-00E8-3AB6-5888-6111AA6B0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753" y="2443070"/>
            <a:ext cx="2253559" cy="2253559"/>
          </a:xfrm>
          <a:prstGeom prst="ellipse">
            <a:avLst/>
          </a:prstGeom>
        </p:spPr>
      </p:pic>
      <p:pic>
        <p:nvPicPr>
          <p:cNvPr id="7" name="Рисунок 6">
            <a:extLst>
              <a:ext uri="{FF2B5EF4-FFF2-40B4-BE49-F238E27FC236}">
                <a16:creationId xmlns:a16="http://schemas.microsoft.com/office/drawing/2014/main" id="{678C417B-8D33-3545-D8B0-6CBEED4F5B47}"/>
              </a:ext>
            </a:extLst>
          </p:cNvPr>
          <p:cNvPicPr>
            <a:picLocks noChangeAspect="1"/>
          </p:cNvPicPr>
          <p:nvPr/>
        </p:nvPicPr>
        <p:blipFill>
          <a:blip r:embed="rId5"/>
          <a:stretch>
            <a:fillRect/>
          </a:stretch>
        </p:blipFill>
        <p:spPr>
          <a:xfrm>
            <a:off x="0" y="28405"/>
            <a:ext cx="12169235" cy="802757"/>
          </a:xfrm>
          <a:prstGeom prst="rect">
            <a:avLst/>
          </a:prstGeom>
        </p:spPr>
      </p:pic>
    </p:spTree>
    <p:extLst>
      <p:ext uri="{BB962C8B-B14F-4D97-AF65-F5344CB8AC3E}">
        <p14:creationId xmlns:p14="http://schemas.microsoft.com/office/powerpoint/2010/main" val="36205718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677108"/>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Regression analysis results, data for 2006-2024 for the model (4) and (5)</a:t>
            </a:r>
            <a:endParaRPr lang="ru-RU" sz="24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 - indicates significance (P-value&lt;0,05) </a:t>
            </a:r>
            <a:r>
              <a:rPr lang="en-GB" sz="1800" i="1"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C6E0E33A-E442-8189-F6A6-A5A6B6B5B664}"/>
              </a:ext>
            </a:extLst>
          </p:cNvPr>
          <p:cNvPicPr>
            <a:picLocks noChangeAspect="1"/>
          </p:cNvPicPr>
          <p:nvPr/>
        </p:nvPicPr>
        <p:blipFill>
          <a:blip r:embed="rId4"/>
          <a:stretch>
            <a:fillRect/>
          </a:stretch>
        </p:blipFill>
        <p:spPr>
          <a:xfrm>
            <a:off x="3377527" y="154232"/>
            <a:ext cx="2388274" cy="840196"/>
          </a:xfrm>
          <a:prstGeom prst="rect">
            <a:avLst/>
          </a:prstGeom>
        </p:spPr>
      </p:pic>
      <p:graphicFrame>
        <p:nvGraphicFramePr>
          <p:cNvPr id="3" name="Таблиця 2">
            <a:extLst>
              <a:ext uri="{FF2B5EF4-FFF2-40B4-BE49-F238E27FC236}">
                <a16:creationId xmlns:a16="http://schemas.microsoft.com/office/drawing/2014/main" id="{F794D1B8-0A53-EACE-4449-6C553F5680CF}"/>
              </a:ext>
            </a:extLst>
          </p:cNvPr>
          <p:cNvGraphicFramePr>
            <a:graphicFrameLocks noGrp="1"/>
          </p:cNvGraphicFramePr>
          <p:nvPr>
            <p:extLst>
              <p:ext uri="{D42A27DB-BD31-4B8C-83A1-F6EECF244321}">
                <p14:modId xmlns:p14="http://schemas.microsoft.com/office/powerpoint/2010/main" val="2845951200"/>
              </p:ext>
            </p:extLst>
          </p:nvPr>
        </p:nvGraphicFramePr>
        <p:xfrm>
          <a:off x="675504" y="1971338"/>
          <a:ext cx="10515598" cy="3963670"/>
        </p:xfrm>
        <a:graphic>
          <a:graphicData uri="http://schemas.openxmlformats.org/drawingml/2006/table">
            <a:tbl>
              <a:tblPr firstRow="1" firstCol="1" bandRow="1">
                <a:tableStyleId>{5940675A-B579-460E-94D1-54222C63F5DA}</a:tableStyleId>
              </a:tblPr>
              <a:tblGrid>
                <a:gridCol w="2040026">
                  <a:extLst>
                    <a:ext uri="{9D8B030D-6E8A-4147-A177-3AD203B41FA5}">
                      <a16:colId xmlns:a16="http://schemas.microsoft.com/office/drawing/2014/main" val="216809795"/>
                    </a:ext>
                  </a:extLst>
                </a:gridCol>
                <a:gridCol w="2216688">
                  <a:extLst>
                    <a:ext uri="{9D8B030D-6E8A-4147-A177-3AD203B41FA5}">
                      <a16:colId xmlns:a16="http://schemas.microsoft.com/office/drawing/2014/main" val="3868090195"/>
                    </a:ext>
                  </a:extLst>
                </a:gridCol>
                <a:gridCol w="2021098">
                  <a:extLst>
                    <a:ext uri="{9D8B030D-6E8A-4147-A177-3AD203B41FA5}">
                      <a16:colId xmlns:a16="http://schemas.microsoft.com/office/drawing/2014/main" val="3185178559"/>
                    </a:ext>
                  </a:extLst>
                </a:gridCol>
                <a:gridCol w="2216688">
                  <a:extLst>
                    <a:ext uri="{9D8B030D-6E8A-4147-A177-3AD203B41FA5}">
                      <a16:colId xmlns:a16="http://schemas.microsoft.com/office/drawing/2014/main" val="4015091978"/>
                    </a:ext>
                  </a:extLst>
                </a:gridCol>
                <a:gridCol w="2021098">
                  <a:extLst>
                    <a:ext uri="{9D8B030D-6E8A-4147-A177-3AD203B41FA5}">
                      <a16:colId xmlns:a16="http://schemas.microsoft.com/office/drawing/2014/main" val="1117164239"/>
                    </a:ext>
                  </a:extLst>
                </a:gridCol>
              </a:tblGrid>
              <a:tr h="549910">
                <a:tc>
                  <a:txBody>
                    <a:bodyPr/>
                    <a:lstStyle/>
                    <a:p>
                      <a:pPr algn="just">
                        <a:buNone/>
                      </a:pPr>
                      <a:endParaRPr lang="uk-UA" sz="1600">
                        <a:effectLst/>
                        <a:latin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Advanced economies SL (EMPL)</a:t>
                      </a:r>
                      <a:r>
                        <a:rPr lang="en-US" sz="1600" kern="0">
                          <a:effectLst/>
                        </a:rPr>
                        <a:t>, model (4)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Advanced economies SL(GDPpPE</a:t>
                      </a:r>
                      <a:r>
                        <a:rPr lang="en-US" sz="1600" kern="0">
                          <a:effectLst/>
                        </a:rPr>
                        <a:t>), model (5)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Developing economies SL (EMPL)</a:t>
                      </a:r>
                      <a:r>
                        <a:rPr lang="en-US" sz="1600" kern="0">
                          <a:effectLst/>
                        </a:rPr>
                        <a:t>, model (4)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Developing economies SL(GDPpPE</a:t>
                      </a:r>
                      <a:r>
                        <a:rPr lang="en-US" sz="1600" kern="0">
                          <a:effectLst/>
                        </a:rPr>
                        <a:t>), model (5)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16458607"/>
                  </a:ext>
                </a:extLst>
              </a:tr>
              <a:tr h="40005">
                <a:tc>
                  <a:txBody>
                    <a:bodyPr/>
                    <a:lstStyle/>
                    <a:p>
                      <a:pPr algn="l">
                        <a:spcAft>
                          <a:spcPts val="300"/>
                        </a:spcAft>
                        <a:buNone/>
                      </a:pPr>
                      <a:r>
                        <a:rPr lang="uk-UA" sz="1600" kern="0">
                          <a:effectLst/>
                        </a:rPr>
                        <a:t>Const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-0,0687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6,4952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-0,8367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3,7509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4194374913"/>
                  </a:ext>
                </a:extLst>
              </a:tr>
              <a:tr h="67310">
                <a:tc>
                  <a:txBody>
                    <a:bodyPr/>
                    <a:lstStyle/>
                    <a:p>
                      <a:pPr algn="l">
                        <a:spcAft>
                          <a:spcPts val="300"/>
                        </a:spcAft>
                        <a:buNone/>
                      </a:pPr>
                      <a:r>
                        <a:rPr lang="en-US" sz="1600" kern="0">
                          <a:effectLst/>
                        </a:rPr>
                        <a:t>SL (GDP)</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0,0394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-0,2522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-0,1465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-0,0788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89114940"/>
                  </a:ext>
                </a:extLst>
              </a:tr>
              <a:tr h="40005">
                <a:tc>
                  <a:txBody>
                    <a:bodyPr/>
                    <a:lstStyle/>
                    <a:p>
                      <a:pPr algn="l">
                        <a:spcAft>
                          <a:spcPts val="300"/>
                        </a:spcAft>
                        <a:buNone/>
                      </a:pPr>
                      <a:r>
                        <a:rPr lang="en-GB" sz="1600" kern="0">
                          <a:effectLst/>
                        </a:rPr>
                        <a:t>SL (GDPpC)</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-1,6865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-0,7044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0,3953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-0,0793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36021626"/>
                  </a:ext>
                </a:extLst>
              </a:tr>
              <a:tr h="40005">
                <a:tc>
                  <a:txBody>
                    <a:bodyPr/>
                    <a:lstStyle/>
                    <a:p>
                      <a:pPr algn="l">
                        <a:spcAft>
                          <a:spcPts val="300"/>
                        </a:spcAft>
                        <a:buNone/>
                      </a:pPr>
                      <a:r>
                        <a:rPr lang="en-GB" sz="1600" kern="0">
                          <a:effectLst/>
                        </a:rPr>
                        <a:t>SL (PS)</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0,0428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-0,0410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0,1087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-0,1407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30701698"/>
                  </a:ext>
                </a:extLst>
              </a:tr>
              <a:tr h="64135">
                <a:tc>
                  <a:txBody>
                    <a:bodyPr/>
                    <a:lstStyle/>
                    <a:p>
                      <a:pPr algn="l">
                        <a:spcAft>
                          <a:spcPts val="300"/>
                        </a:spcAft>
                        <a:buNone/>
                      </a:pPr>
                      <a:r>
                        <a:rPr lang="en-GB" sz="1600" kern="0">
                          <a:effectLst/>
                        </a:rPr>
                        <a:t>SL (TO)</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0,1578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0,6289</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-0,3936*</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a:effectLst/>
                        </a:rPr>
                        <a:t>-0,3014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94823128"/>
                  </a:ext>
                </a:extLst>
              </a:tr>
              <a:tr h="40005">
                <a:tc>
                  <a:txBody>
                    <a:bodyPr/>
                    <a:lstStyle/>
                    <a:p>
                      <a:pPr algn="l">
                        <a:spcAft>
                          <a:spcPts val="300"/>
                        </a:spcAft>
                        <a:buNone/>
                      </a:pPr>
                      <a:r>
                        <a:rPr lang="en-GB" sz="1600" kern="0">
                          <a:effectLst/>
                        </a:rPr>
                        <a:t>SL (CPI)</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0,5664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-0,4110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0,0982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0,0827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965860912"/>
                  </a:ext>
                </a:extLst>
              </a:tr>
              <a:tr h="40005">
                <a:tc>
                  <a:txBody>
                    <a:bodyPr/>
                    <a:lstStyle/>
                    <a:p>
                      <a:pPr algn="l">
                        <a:spcAft>
                          <a:spcPts val="300"/>
                        </a:spcAft>
                        <a:buNone/>
                      </a:pPr>
                      <a:r>
                        <a:rPr lang="en-GB" sz="1600" kern="0">
                          <a:effectLst/>
                        </a:rPr>
                        <a:t>SL (ICTexport)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0,3082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1,2424*</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0,1973*</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a:effectLst/>
                        </a:rPr>
                        <a:t>0,1638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119619329"/>
                  </a:ext>
                </a:extLst>
              </a:tr>
              <a:tr h="40005">
                <a:tc>
                  <a:txBody>
                    <a:bodyPr/>
                    <a:lstStyle/>
                    <a:p>
                      <a:pPr algn="l">
                        <a:spcAft>
                          <a:spcPts val="300"/>
                        </a:spcAft>
                        <a:buNone/>
                      </a:pPr>
                      <a:r>
                        <a:rPr lang="en-GB" sz="1600" kern="0">
                          <a:effectLst/>
                        </a:rPr>
                        <a:t>SL (ICTimport)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0,0120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-1,5663*</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-0,4021*</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a:effectLst/>
                        </a:rPr>
                        <a:t>-0,0562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868580062"/>
                  </a:ext>
                </a:extLst>
              </a:tr>
              <a:tr h="40005">
                <a:tc>
                  <a:txBody>
                    <a:bodyPr/>
                    <a:lstStyle/>
                    <a:p>
                      <a:pPr algn="l">
                        <a:spcAft>
                          <a:spcPts val="300"/>
                        </a:spcAft>
                        <a:buNone/>
                      </a:pPr>
                      <a:r>
                        <a:rPr lang="en-GB" sz="1600" kern="0">
                          <a:effectLst/>
                        </a:rPr>
                        <a:t>SL (ICTdev)</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0,7253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0,2483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0,2851</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-0,2182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141332"/>
                  </a:ext>
                </a:extLst>
              </a:tr>
              <a:tr h="40005">
                <a:tc>
                  <a:txBody>
                    <a:bodyPr/>
                    <a:lstStyle/>
                    <a:p>
                      <a:pPr algn="l">
                        <a:spcAft>
                          <a:spcPts val="300"/>
                        </a:spcAft>
                        <a:buNone/>
                      </a:pPr>
                      <a:r>
                        <a:rPr lang="en-GB" sz="1600" kern="0">
                          <a:effectLst/>
                        </a:rPr>
                        <a:t>SL (IntUser)</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-0,0155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-0,3351</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-0,1346</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a:effectLst/>
                        </a:rPr>
                        <a:t>0,2480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64540567"/>
                  </a:ext>
                </a:extLst>
              </a:tr>
              <a:tr h="50165">
                <a:tc>
                  <a:txBody>
                    <a:bodyPr/>
                    <a:lstStyle/>
                    <a:p>
                      <a:pPr algn="l">
                        <a:spcAft>
                          <a:spcPts val="300"/>
                        </a:spcAft>
                        <a:buNone/>
                      </a:pPr>
                      <a:r>
                        <a:rPr lang="uk-UA" sz="1600" kern="0">
                          <a:effectLst/>
                        </a:rPr>
                        <a:t>Observations</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32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32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84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84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660312283"/>
                  </a:ext>
                </a:extLst>
              </a:tr>
              <a:tr h="40005">
                <a:tc>
                  <a:txBody>
                    <a:bodyPr/>
                    <a:lstStyle/>
                    <a:p>
                      <a:pPr algn="l">
                        <a:spcAft>
                          <a:spcPts val="300"/>
                        </a:spcAft>
                        <a:buNone/>
                      </a:pPr>
                      <a:r>
                        <a:rPr lang="uk-UA" sz="1600" kern="0">
                          <a:effectLst/>
                        </a:rPr>
                        <a:t>Multiple R</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0,4360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0,7025</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0,5198</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a:effectLst/>
                        </a:rPr>
                        <a:t>0,2784</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776267531"/>
                  </a:ext>
                </a:extLst>
              </a:tr>
              <a:tr h="40005">
                <a:tc>
                  <a:txBody>
                    <a:bodyPr/>
                    <a:lstStyle/>
                    <a:p>
                      <a:pPr algn="l">
                        <a:spcAft>
                          <a:spcPts val="300"/>
                        </a:spcAft>
                        <a:buNone/>
                      </a:pPr>
                      <a:r>
                        <a:rPr lang="uk-UA" sz="1600" kern="0">
                          <a:effectLst/>
                        </a:rPr>
                        <a:t>R Square</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0,1901</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0,4935</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0,2702</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a:effectLst/>
                        </a:rPr>
                        <a:t>0,0775</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666552703"/>
                  </a:ext>
                </a:extLst>
              </a:tr>
              <a:tr h="0">
                <a:tc>
                  <a:txBody>
                    <a:bodyPr/>
                    <a:lstStyle/>
                    <a:p>
                      <a:pPr algn="l">
                        <a:spcAft>
                          <a:spcPts val="300"/>
                        </a:spcAft>
                        <a:buNone/>
                      </a:pPr>
                      <a:r>
                        <a:rPr lang="uk-UA" sz="1600" kern="0">
                          <a:effectLst/>
                        </a:rPr>
                        <a:t>Significance F</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100" kern="100">
                          <a:effectLst/>
                        </a:rPr>
                        <a:t>0,8041</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100" kern="100" dirty="0">
                          <a:effectLst/>
                        </a:rPr>
                        <a:t>0,0468</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0,0037</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tc>
                  <a:txBody>
                    <a:bodyPr/>
                    <a:lstStyle/>
                    <a:p>
                      <a:pPr algn="r">
                        <a:spcAft>
                          <a:spcPts val="300"/>
                        </a:spcAft>
                        <a:buNone/>
                      </a:pPr>
                      <a:r>
                        <a:rPr lang="en-GB" sz="1100" kern="100" dirty="0">
                          <a:effectLst/>
                        </a:rPr>
                        <a:t>0,7150</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629601333"/>
                  </a:ext>
                </a:extLst>
              </a:tr>
            </a:tbl>
          </a:graphicData>
        </a:graphic>
      </p:graphicFrame>
      <p:sp>
        <p:nvSpPr>
          <p:cNvPr id="9" name="TextBox 8">
            <a:extLst>
              <a:ext uri="{FF2B5EF4-FFF2-40B4-BE49-F238E27FC236}">
                <a16:creationId xmlns:a16="http://schemas.microsoft.com/office/drawing/2014/main" id="{612D3D6C-97CE-FEA8-208E-A8AD9C1D801B}"/>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4889574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1EE16-2096-5060-FCB4-B89BC8888170}"/>
            </a:ext>
          </a:extLst>
        </p:cNvPr>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6D4D938B-C484-2853-7CE5-B4CF6D8971C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EB25B9B6-041E-115A-F2D1-92A9C8E7D1E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D6D3D255-C50B-E063-7B29-5D3FEE777082}"/>
              </a:ext>
            </a:extLst>
          </p:cNvPr>
          <p:cNvSpPr txBox="1"/>
          <p:nvPr/>
        </p:nvSpPr>
        <p:spPr>
          <a:xfrm>
            <a:off x="304800" y="1294230"/>
            <a:ext cx="11582400" cy="461665"/>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 </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A597BAA7-AC4B-1B3E-B5E0-DAC6E098B9E6}"/>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 - indicates significance (P-value&lt;0,05) </a:t>
            </a:r>
            <a:r>
              <a:rPr lang="en-GB" sz="1800" i="1"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CD6E10B4-9B7D-DA86-918E-C5033CC9CF74}"/>
              </a:ext>
            </a:extLst>
          </p:cNvPr>
          <p:cNvPicPr>
            <a:picLocks noChangeAspect="1"/>
          </p:cNvPicPr>
          <p:nvPr/>
        </p:nvPicPr>
        <p:blipFill>
          <a:blip r:embed="rId4"/>
          <a:stretch>
            <a:fillRect/>
          </a:stretch>
        </p:blipFill>
        <p:spPr>
          <a:xfrm>
            <a:off x="3377527" y="154232"/>
            <a:ext cx="2388274" cy="840196"/>
          </a:xfrm>
          <a:prstGeom prst="rect">
            <a:avLst/>
          </a:prstGeom>
        </p:spPr>
      </p:pic>
      <p:sp>
        <p:nvSpPr>
          <p:cNvPr id="9" name="Rectangle 2">
            <a:extLst>
              <a:ext uri="{FF2B5EF4-FFF2-40B4-BE49-F238E27FC236}">
                <a16:creationId xmlns:a16="http://schemas.microsoft.com/office/drawing/2014/main" id="{594A9CB8-599C-73D3-CB4D-28A966CA2BF8}"/>
              </a:ext>
            </a:extLst>
          </p:cNvPr>
          <p:cNvSpPr>
            <a:spLocks noChangeArrowheads="1"/>
          </p:cNvSpPr>
          <p:nvPr/>
        </p:nvSpPr>
        <p:spPr bwMode="auto">
          <a:xfrm>
            <a:off x="304800" y="1762473"/>
            <a:ext cx="11311595" cy="4093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uk-UA" altLang="uk-UA"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empirical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results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reveal</a:t>
            </a:r>
            <a:r>
              <a:rPr kumimoji="0" lang="uk-UA" altLang="uk-UA" sz="2000" b="0" i="0" u="none" strike="noStrike" cap="none" normalizeH="0" baseline="0" dirty="0">
                <a:ln>
                  <a:noFill/>
                </a:ln>
                <a:solidFill>
                  <a:schemeClr val="tx1"/>
                </a:solidFill>
                <a:effectLst/>
                <a:latin typeface="Arial" panose="020B0604020202020204" pitchFamily="34" charset="0"/>
              </a:rPr>
              <a:t> a </a:t>
            </a:r>
            <a:r>
              <a:rPr kumimoji="0" lang="uk-UA" altLang="uk-UA" sz="2000" b="0" i="0" u="none" strike="noStrike" cap="none" normalizeH="0" baseline="0" dirty="0" err="1">
                <a:ln>
                  <a:noFill/>
                </a:ln>
                <a:solidFill>
                  <a:schemeClr val="tx1"/>
                </a:solidFill>
                <a:effectLst/>
                <a:latin typeface="Arial" panose="020B0604020202020204" pitchFamily="34" charset="0"/>
              </a:rPr>
              <a:t>clear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asymmetry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between</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advanced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and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developing</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advanced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ICT-</a:t>
            </a:r>
            <a:r>
              <a:rPr kumimoji="0" lang="uk-UA" altLang="uk-UA" sz="2000" b="0" i="0" u="none" strike="noStrike" cap="none" normalizeH="0" baseline="0" dirty="0" err="1">
                <a:ln>
                  <a:noFill/>
                </a:ln>
                <a:solidFill>
                  <a:schemeClr val="tx1"/>
                </a:solidFill>
                <a:effectLst/>
                <a:latin typeface="Arial" panose="020B0604020202020204" pitchFamily="34" charset="0"/>
              </a:rPr>
              <a:t>related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factors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more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strongly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associated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labour</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productivity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than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employment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employment</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model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not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statistically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productivity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model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statistically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and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explains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a:ln>
                  <a:noFill/>
                </a:ln>
                <a:solidFill>
                  <a:schemeClr val="tx1"/>
                </a:solidFill>
                <a:effectLst/>
                <a:latin typeface="Arial" panose="020B0604020202020204" pitchFamily="34" charset="0"/>
              </a:rPr>
              <a:t>49,4%</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of</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variation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GDP </a:t>
            </a:r>
            <a:r>
              <a:rPr kumimoji="0" lang="uk-UA" altLang="uk-UA" sz="2000" b="0" i="0" u="none" strike="noStrike" cap="none" normalizeH="0" baseline="0" dirty="0" err="1">
                <a:ln>
                  <a:noFill/>
                </a:ln>
                <a:solidFill>
                  <a:schemeClr val="tx1"/>
                </a:solidFill>
                <a:effectLst/>
                <a:latin typeface="Arial" panose="020B0604020202020204" pitchFamily="34" charset="0"/>
              </a:rPr>
              <a:t>per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person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employed</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developing</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opposite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pattern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observed</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employment</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model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statistically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and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explains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a:ln>
                  <a:noFill/>
                </a:ln>
                <a:solidFill>
                  <a:schemeClr val="tx1"/>
                </a:solidFill>
                <a:effectLst/>
                <a:latin typeface="Arial" panose="020B0604020202020204" pitchFamily="34" charset="0"/>
              </a:rPr>
              <a:t>27,0%</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of</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variation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employment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productivity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model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not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statistically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Thus</a:t>
            </a:r>
            <a:r>
              <a:rPr kumimoji="0" lang="uk-UA" altLang="uk-UA" sz="2000" b="0" i="0" u="none" strike="noStrike" cap="none" normalizeH="0" baseline="0" dirty="0">
                <a:ln>
                  <a:noFill/>
                </a:ln>
                <a:solidFill>
                  <a:schemeClr val="tx1"/>
                </a:solidFill>
                <a:effectLst/>
                <a:latin typeface="Arial" panose="020B0604020202020204" pitchFamily="34" charset="0"/>
              </a:rPr>
              <a:t>, ICT-</a:t>
            </a:r>
            <a:r>
              <a:rPr kumimoji="0" lang="uk-UA" altLang="uk-UA" sz="2000" b="0" i="0" u="none" strike="noStrike" cap="none" normalizeH="0" baseline="0" dirty="0" err="1">
                <a:ln>
                  <a:noFill/>
                </a:ln>
                <a:solidFill>
                  <a:schemeClr val="tx1"/>
                </a:solidFill>
                <a:effectLst/>
                <a:latin typeface="Arial" panose="020B0604020202020204" pitchFamily="34" charset="0"/>
              </a:rPr>
              <a:t>related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effects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differ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not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only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by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variable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but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also</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by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country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group</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and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labour-market</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outcome</a:t>
            </a:r>
            <a:r>
              <a:rPr kumimoji="0" lang="uk-UA" altLang="uk-UA" sz="2000" b="0" i="0" u="none" strike="noStrike" cap="none" normalizeH="0" baseline="0" dirty="0">
                <a:ln>
                  <a:noFill/>
                </a:ln>
                <a:solidFill>
                  <a:schemeClr val="tx1"/>
                </a:solidFill>
                <a:effectLst/>
                <a:latin typeface="Arial" panose="020B0604020202020204" pitchFamily="34" charset="0"/>
              </a:rPr>
              <a:t>. </a:t>
            </a:r>
          </a:p>
        </p:txBody>
      </p:sp>
      <p:sp>
        <p:nvSpPr>
          <p:cNvPr id="3" name="TextBox 2">
            <a:extLst>
              <a:ext uri="{FF2B5EF4-FFF2-40B4-BE49-F238E27FC236}">
                <a16:creationId xmlns:a16="http://schemas.microsoft.com/office/drawing/2014/main" id="{3AA1B73C-F702-EEF5-34C8-8428B37A797E}"/>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782488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8EF88A-C496-0009-2F98-9A0549BEAC01}"/>
            </a:ext>
          </a:extLst>
        </p:cNvPr>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0BF54A14-F06E-2878-D69B-ACF6CEF7976C}"/>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5FC8150A-3327-275D-95CE-D0D402391810}"/>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DC5FC993-08FD-3BC7-61AB-B30BCE2C7F81}"/>
              </a:ext>
            </a:extLst>
          </p:cNvPr>
          <p:cNvSpPr txBox="1"/>
          <p:nvPr/>
        </p:nvSpPr>
        <p:spPr>
          <a:xfrm>
            <a:off x="304800" y="1294230"/>
            <a:ext cx="11582400" cy="461665"/>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RESULTS</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432B64-D017-B211-5374-DD4A6FB38D02}"/>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 - indicates significance (P-value&lt;0,05) </a:t>
            </a:r>
            <a:r>
              <a:rPr lang="en-GB" sz="1800" i="1"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DFB35DC9-1532-B99E-ED5E-D9031C075215}"/>
              </a:ext>
            </a:extLst>
          </p:cNvPr>
          <p:cNvPicPr>
            <a:picLocks noChangeAspect="1"/>
          </p:cNvPicPr>
          <p:nvPr/>
        </p:nvPicPr>
        <p:blipFill>
          <a:blip r:embed="rId4"/>
          <a:stretch>
            <a:fillRect/>
          </a:stretch>
        </p:blipFill>
        <p:spPr>
          <a:xfrm>
            <a:off x="3377527" y="154232"/>
            <a:ext cx="2388274" cy="840196"/>
          </a:xfrm>
          <a:prstGeom prst="rect">
            <a:avLst/>
          </a:prstGeom>
        </p:spPr>
      </p:pic>
      <p:sp>
        <p:nvSpPr>
          <p:cNvPr id="8" name="Rectangle 1">
            <a:extLst>
              <a:ext uri="{FF2B5EF4-FFF2-40B4-BE49-F238E27FC236}">
                <a16:creationId xmlns:a16="http://schemas.microsoft.com/office/drawing/2014/main" id="{1A1354D8-53C4-EFBF-C7A6-BF20140E6D5D}"/>
              </a:ext>
            </a:extLst>
          </p:cNvPr>
          <p:cNvSpPr>
            <a:spLocks noChangeArrowheads="1"/>
          </p:cNvSpPr>
          <p:nvPr/>
        </p:nvSpPr>
        <p:spPr bwMode="auto">
          <a:xfrm>
            <a:off x="304800" y="2063671"/>
            <a:ext cx="1140277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err="1">
                <a:ln>
                  <a:noFill/>
                </a:ln>
                <a:solidFill>
                  <a:schemeClr val="tx1"/>
                </a:solidFill>
                <a:effectLst/>
                <a:latin typeface="Arial" panose="020B0604020202020204" pitchFamily="34" charset="0"/>
              </a:rPr>
              <a:t>Advanced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a:ln>
                  <a:noFill/>
                </a:ln>
                <a:solidFill>
                  <a:schemeClr val="tx1"/>
                </a:solidFill>
                <a:effectLst/>
                <a:latin typeface="Arial" panose="020B0604020202020204" pitchFamily="34" charset="0"/>
              </a:rPr>
              <a:t>ICT </a:t>
            </a:r>
            <a:r>
              <a:rPr kumimoji="0" lang="uk-UA" altLang="uk-UA" sz="2000" b="1" i="0" u="none" strike="noStrike" cap="none" normalizeH="0" baseline="0" dirty="0" err="1">
                <a:ln>
                  <a:noFill/>
                </a:ln>
                <a:solidFill>
                  <a:schemeClr val="tx1"/>
                </a:solidFill>
                <a:effectLst/>
                <a:latin typeface="Arial" panose="020B0604020202020204" pitchFamily="34" charset="0"/>
              </a:rPr>
              <a:t>services</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exports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have</a:t>
            </a:r>
            <a:r>
              <a:rPr kumimoji="0" lang="uk-UA" altLang="uk-UA" sz="2000" b="0" i="0" u="none" strike="noStrike" cap="none" normalizeH="0" baseline="0" dirty="0">
                <a:ln>
                  <a:noFill/>
                </a:ln>
                <a:solidFill>
                  <a:schemeClr val="tx1"/>
                </a:solidFill>
                <a:effectLst/>
                <a:latin typeface="Arial" panose="020B0604020202020204" pitchFamily="34" charset="0"/>
              </a:rPr>
              <a:t> a </a:t>
            </a:r>
            <a:r>
              <a:rPr kumimoji="0" lang="uk-UA" altLang="uk-UA" sz="2000" b="1" i="0" u="none" strike="noStrike" cap="none" normalizeH="0" baseline="0" dirty="0" err="1">
                <a:ln>
                  <a:noFill/>
                </a:ln>
                <a:solidFill>
                  <a:schemeClr val="tx1"/>
                </a:solidFill>
                <a:effectLst/>
                <a:latin typeface="Arial" panose="020B0604020202020204" pitchFamily="34" charset="0"/>
              </a:rPr>
              <a:t>positive</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and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statistically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effect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labour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productivity</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a:ln>
                  <a:noFill/>
                </a:ln>
                <a:solidFill>
                  <a:schemeClr val="tx1"/>
                </a:solidFill>
                <a:effectLst/>
                <a:latin typeface="Arial" panose="020B0604020202020204" pitchFamily="34" charset="0"/>
              </a:rPr>
              <a:t>ICT </a:t>
            </a:r>
            <a:r>
              <a:rPr kumimoji="0" lang="uk-UA" altLang="uk-UA" sz="2000" b="1" i="0" u="none" strike="noStrike" cap="none" normalizeH="0" baseline="0" dirty="0" err="1">
                <a:ln>
                  <a:noFill/>
                </a:ln>
                <a:solidFill>
                  <a:schemeClr val="tx1"/>
                </a:solidFill>
                <a:effectLst/>
                <a:latin typeface="Arial" panose="020B0604020202020204" pitchFamily="34" charset="0"/>
              </a:rPr>
              <a:t>services</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imports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have</a:t>
            </a:r>
            <a:r>
              <a:rPr kumimoji="0" lang="uk-UA" altLang="uk-UA" sz="2000" b="0" i="0" u="none" strike="noStrike" cap="none" normalizeH="0" baseline="0" dirty="0">
                <a:ln>
                  <a:noFill/>
                </a:ln>
                <a:solidFill>
                  <a:schemeClr val="tx1"/>
                </a:solidFill>
                <a:effectLst/>
                <a:latin typeface="Arial" panose="020B0604020202020204" pitchFamily="34" charset="0"/>
              </a:rPr>
              <a:t> a </a:t>
            </a:r>
            <a:r>
              <a:rPr kumimoji="0" lang="uk-UA" altLang="uk-UA" sz="2000" b="1" i="0" u="none" strike="noStrike" cap="none" normalizeH="0" baseline="0" dirty="0" err="1">
                <a:ln>
                  <a:noFill/>
                </a:ln>
                <a:solidFill>
                  <a:schemeClr val="tx1"/>
                </a:solidFill>
                <a:effectLst/>
                <a:latin typeface="Arial" panose="020B0604020202020204" pitchFamily="34" charset="0"/>
              </a:rPr>
              <a:t>negative</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and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statistically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significant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effect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labour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productivity</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suggests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that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productivity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gains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advanced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linked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more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closely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to</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export-oriented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digital</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competitiveness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than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to</a:t>
            </a:r>
            <a:r>
              <a:rPr kumimoji="0" lang="uk-UA" altLang="uk-UA" sz="2000" b="0" i="0" u="none" strike="noStrike" cap="none" normalizeH="0" baseline="0" dirty="0">
                <a:ln>
                  <a:noFill/>
                </a:ln>
                <a:solidFill>
                  <a:schemeClr val="tx1"/>
                </a:solidFill>
                <a:effectLst/>
                <a:latin typeface="Arial" panose="020B0604020202020204" pitchFamily="34" charset="0"/>
              </a:rPr>
              <a:t> ICT </a:t>
            </a:r>
            <a:r>
              <a:rPr kumimoji="0" lang="uk-UA" altLang="uk-UA" sz="2000" b="0" i="0" u="none" strike="noStrike" cap="none" normalizeH="0" baseline="0" dirty="0" err="1">
                <a:ln>
                  <a:noFill/>
                </a:ln>
                <a:solidFill>
                  <a:schemeClr val="tx1"/>
                </a:solidFill>
                <a:effectLst/>
                <a:latin typeface="Arial" panose="020B0604020202020204" pitchFamily="34" charset="0"/>
              </a:rPr>
              <a:t>import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dependence</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err="1">
                <a:ln>
                  <a:noFill/>
                </a:ln>
                <a:solidFill>
                  <a:schemeClr val="tx1"/>
                </a:solidFill>
                <a:effectLst/>
                <a:latin typeface="Arial" panose="020B0604020202020204" pitchFamily="34" charset="0"/>
              </a:rPr>
              <a:t>Developing</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a:ln>
                  <a:noFill/>
                </a:ln>
                <a:solidFill>
                  <a:schemeClr val="tx1"/>
                </a:solidFill>
                <a:effectLst/>
                <a:latin typeface="Arial" panose="020B0604020202020204" pitchFamily="34" charset="0"/>
              </a:rPr>
              <a:t>ICT </a:t>
            </a:r>
            <a:r>
              <a:rPr kumimoji="0" lang="uk-UA" altLang="uk-UA" sz="2000" b="1" i="0" u="none" strike="noStrike" cap="none" normalizeH="0" baseline="0" dirty="0" err="1">
                <a:ln>
                  <a:noFill/>
                </a:ln>
                <a:solidFill>
                  <a:schemeClr val="tx1"/>
                </a:solidFill>
                <a:effectLst/>
                <a:latin typeface="Arial" panose="020B0604020202020204" pitchFamily="34" charset="0"/>
              </a:rPr>
              <a:t>services</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exports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positively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and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significantly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associated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employment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1" i="0" u="none" strike="noStrike" cap="none" normalizeH="0" baseline="0" dirty="0">
                <a:ln>
                  <a:noFill/>
                </a:ln>
                <a:solidFill>
                  <a:schemeClr val="tx1"/>
                </a:solidFill>
                <a:effectLst/>
                <a:latin typeface="Arial" panose="020B0604020202020204" pitchFamily="34" charset="0"/>
              </a:rPr>
              <a:t>ICT </a:t>
            </a:r>
            <a:r>
              <a:rPr kumimoji="0" lang="uk-UA" altLang="uk-UA" sz="2000" b="1" i="0" u="none" strike="noStrike" cap="none" normalizeH="0" baseline="0" dirty="0" err="1">
                <a:ln>
                  <a:noFill/>
                </a:ln>
                <a:solidFill>
                  <a:schemeClr val="tx1"/>
                </a:solidFill>
                <a:effectLst/>
                <a:latin typeface="Arial" panose="020B0604020202020204" pitchFamily="34" charset="0"/>
              </a:rPr>
              <a:t>services</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imports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and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trade</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openness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negatively</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and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significantly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associated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employment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implies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that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developing</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ICT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more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strongly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connected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labour-market</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participation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than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productivity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growth</a:t>
            </a:r>
            <a:r>
              <a:rPr kumimoji="0" lang="uk-UA" altLang="uk-UA" sz="20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uk-UA" altLang="uk-UA" sz="2000" b="0" i="0" u="none" strike="noStrike" cap="none" normalizeH="0" baseline="0" dirty="0">
              <a:ln>
                <a:noFill/>
              </a:ln>
              <a:solidFill>
                <a:schemeClr val="tx1"/>
              </a:solidFill>
              <a:effectLst/>
              <a:latin typeface="Arial" panose="020B0604020202020204" pitchFamily="34" charset="0"/>
            </a:endParaRPr>
          </a:p>
        </p:txBody>
      </p:sp>
      <p:sp>
        <p:nvSpPr>
          <p:cNvPr id="3" name="TextBox 2">
            <a:extLst>
              <a:ext uri="{FF2B5EF4-FFF2-40B4-BE49-F238E27FC236}">
                <a16:creationId xmlns:a16="http://schemas.microsoft.com/office/drawing/2014/main" id="{1EF79196-0910-D20D-8365-34FEEBEC6DA4}"/>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665961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95B57-5183-3206-0F9F-DC92076B995E}"/>
            </a:ext>
          </a:extLst>
        </p:cNvPr>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24FF6585-DC23-BE7D-4CE5-3EAE1709243B}"/>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96A41824-CB5E-DB98-7BF7-D9CD3B198059}"/>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B1130646-7376-B8A8-C923-7F33F4DA0D41}"/>
              </a:ext>
            </a:extLst>
          </p:cNvPr>
          <p:cNvSpPr txBox="1"/>
          <p:nvPr/>
        </p:nvSpPr>
        <p:spPr>
          <a:xfrm>
            <a:off x="304800" y="1294230"/>
            <a:ext cx="11582400" cy="461665"/>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Robustness check</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54AC079D-4893-7DC5-5693-D1423CE924BA}"/>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 - indicates significance (P-value&lt;0,05) </a:t>
            </a:r>
            <a:r>
              <a:rPr lang="en-GB" sz="1800" i="1"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pic>
        <p:nvPicPr>
          <p:cNvPr id="4" name="Рисунок 3">
            <a:extLst>
              <a:ext uri="{FF2B5EF4-FFF2-40B4-BE49-F238E27FC236}">
                <a16:creationId xmlns:a16="http://schemas.microsoft.com/office/drawing/2014/main" id="{AAC15D35-0FFB-3F19-F310-8FF357A13916}"/>
              </a:ext>
            </a:extLst>
          </p:cNvPr>
          <p:cNvPicPr>
            <a:picLocks noChangeAspect="1"/>
          </p:cNvPicPr>
          <p:nvPr/>
        </p:nvPicPr>
        <p:blipFill>
          <a:blip r:embed="rId4"/>
          <a:stretch>
            <a:fillRect/>
          </a:stretch>
        </p:blipFill>
        <p:spPr>
          <a:xfrm>
            <a:off x="3377527" y="154232"/>
            <a:ext cx="2388274" cy="840196"/>
          </a:xfrm>
          <a:prstGeom prst="rect">
            <a:avLst/>
          </a:prstGeom>
        </p:spPr>
      </p:pic>
      <p:sp>
        <p:nvSpPr>
          <p:cNvPr id="9" name="Rectangle 2">
            <a:extLst>
              <a:ext uri="{FF2B5EF4-FFF2-40B4-BE49-F238E27FC236}">
                <a16:creationId xmlns:a16="http://schemas.microsoft.com/office/drawing/2014/main" id="{FF8EA302-EF06-F63A-FA69-8A8D64671EB0}"/>
              </a:ext>
            </a:extLst>
          </p:cNvPr>
          <p:cNvSpPr>
            <a:spLocks noChangeArrowheads="1"/>
          </p:cNvSpPr>
          <p:nvPr/>
        </p:nvSpPr>
        <p:spPr bwMode="auto">
          <a:xfrm>
            <a:off x="304800" y="1932007"/>
            <a:ext cx="11261558" cy="3170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uk-UA" altLang="uk-UA" sz="2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As</a:t>
            </a:r>
            <a:r>
              <a:rPr kumimoji="0" lang="uk-UA" altLang="uk-UA" sz="2000" b="0" i="0" u="none" strike="noStrike" cap="none" normalizeH="0" baseline="0" dirty="0">
                <a:ln>
                  <a:noFill/>
                </a:ln>
                <a:solidFill>
                  <a:schemeClr val="tx1"/>
                </a:solidFill>
                <a:effectLst/>
                <a:latin typeface="Arial" panose="020B0604020202020204" pitchFamily="34" charset="0"/>
              </a:rPr>
              <a:t> a </a:t>
            </a:r>
            <a:r>
              <a:rPr kumimoji="0" lang="uk-UA" altLang="uk-UA" sz="2000" b="0" i="0" u="none" strike="noStrike" cap="none" normalizeH="0" baseline="0" dirty="0" err="1">
                <a:ln>
                  <a:noFill/>
                </a:ln>
                <a:solidFill>
                  <a:schemeClr val="tx1"/>
                </a:solidFill>
                <a:effectLst/>
                <a:latin typeface="Arial" panose="020B0604020202020204" pitchFamily="34" charset="0"/>
              </a:rPr>
              <a:t>robustness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check</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models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for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advanced</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economies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were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re-estimated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without</a:t>
            </a:r>
            <a:r>
              <a:rPr kumimoji="0" lang="uk-UA" altLang="uk-UA" sz="2000" b="1" i="0" u="none" strike="noStrike" cap="none" normalizeH="0" baseline="0" dirty="0">
                <a:ln>
                  <a:noFill/>
                </a:ln>
                <a:solidFill>
                  <a:schemeClr val="tx1"/>
                </a:solidFill>
                <a:effectLst/>
                <a:latin typeface="Arial" panose="020B0604020202020204" pitchFamily="34" charset="0"/>
              </a:rPr>
              <a:t> GDP </a:t>
            </a:r>
            <a:r>
              <a:rPr kumimoji="0" lang="uk-UA" altLang="uk-UA" sz="2000" b="1" i="0" u="none" strike="noStrike" cap="none" normalizeH="0" baseline="0" dirty="0" err="1">
                <a:ln>
                  <a:noFill/>
                </a:ln>
                <a:solidFill>
                  <a:schemeClr val="tx1"/>
                </a:solidFill>
                <a:effectLst/>
                <a:latin typeface="Arial" panose="020B0604020202020204" pitchFamily="34" charset="0"/>
              </a:rPr>
              <a:t>per</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capita</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was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done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because</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a:ln>
                  <a:noFill/>
                </a:ln>
                <a:solidFill>
                  <a:schemeClr val="tx1"/>
                </a:solidFill>
                <a:effectLst/>
                <a:latin typeface="Arial" panose="020B0604020202020204" pitchFamily="34" charset="0"/>
              </a:rPr>
              <a:t>GDP </a:t>
            </a:r>
            <a:r>
              <a:rPr kumimoji="0" lang="uk-UA" altLang="uk-UA" sz="2000" b="0" i="0" u="none" strike="noStrike" cap="none" normalizeH="0" baseline="0" dirty="0" err="1">
                <a:ln>
                  <a:noFill/>
                </a:ln>
                <a:solidFill>
                  <a:schemeClr val="tx1"/>
                </a:solidFill>
                <a:effectLst/>
                <a:latin typeface="Arial" panose="020B0604020202020204" pitchFamily="34" charset="0"/>
              </a:rPr>
              <a:t>per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capita</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 </a:t>
            </a:r>
            <a:r>
              <a:rPr kumimoji="0" lang="uk-UA" altLang="uk-UA" sz="2000" b="0" i="0" u="none" strike="noStrike" cap="none" normalizeH="0" baseline="0" dirty="0" err="1">
                <a:ln>
                  <a:noFill/>
                </a:ln>
                <a:solidFill>
                  <a:schemeClr val="tx1"/>
                </a:solidFill>
                <a:effectLst/>
                <a:latin typeface="Arial" panose="020B0604020202020204" pitchFamily="34" charset="0"/>
              </a:rPr>
              <a:t>broad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proxy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of</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development</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it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may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overlap</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with</a:t>
            </a:r>
            <a:r>
              <a:rPr kumimoji="0" lang="uk-UA" altLang="uk-UA" sz="2000" b="0" i="0" u="none" strike="noStrike" cap="none" normalizeH="0" baseline="0" dirty="0">
                <a:ln>
                  <a:noFill/>
                </a:ln>
                <a:solidFill>
                  <a:schemeClr val="tx1"/>
                </a:solidFill>
                <a:effectLst/>
                <a:latin typeface="Arial" panose="020B0604020202020204" pitchFamily="34" charset="0"/>
              </a:rPr>
              <a:t> ICT-</a:t>
            </a:r>
            <a:r>
              <a:rPr kumimoji="0" lang="uk-UA" altLang="uk-UA" sz="2000" b="0" i="0" u="none" strike="noStrike" cap="none" normalizeH="0" baseline="0" dirty="0" err="1">
                <a:ln>
                  <a:noFill/>
                </a:ln>
                <a:solidFill>
                  <a:schemeClr val="tx1"/>
                </a:solidFill>
                <a:effectLst/>
                <a:latin typeface="Arial" panose="020B0604020202020204" pitchFamily="34" charset="0"/>
              </a:rPr>
              <a:t>related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indicators</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advanced-country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sample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is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relatively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small</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a:ln>
                  <a:noFill/>
                </a:ln>
                <a:solidFill>
                  <a:schemeClr val="tx1"/>
                </a:solidFill>
                <a:effectLst/>
                <a:latin typeface="Arial" panose="020B0604020202020204" pitchFamily="34" charset="0"/>
              </a:rPr>
              <a:t>a </a:t>
            </a:r>
            <a:r>
              <a:rPr kumimoji="0" lang="uk-UA" altLang="uk-UA" sz="2000" b="0" i="0" u="none" strike="noStrike" cap="none" normalizeH="0" baseline="0" dirty="0" err="1">
                <a:ln>
                  <a:noFill/>
                </a:ln>
                <a:solidFill>
                  <a:schemeClr val="tx1"/>
                </a:solidFill>
                <a:effectLst/>
                <a:latin typeface="Arial" panose="020B0604020202020204" pitchFamily="34" charset="0"/>
              </a:rPr>
              <a:t>more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parsimonious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model</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helps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test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stability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of</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main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results</a:t>
            </a:r>
            <a:r>
              <a:rPr kumimoji="0" lang="uk-UA" altLang="uk-UA" sz="2000" b="0" i="0" u="none" strike="noStrike" cap="none" normalizeH="0" baseline="0" dirty="0">
                <a:ln>
                  <a:noFill/>
                </a:ln>
                <a:solidFill>
                  <a:schemeClr val="tx1"/>
                </a:solidFill>
                <a:effectLst/>
                <a:latin typeface="Arial" panose="020B060402020202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robustness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test</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was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used</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to</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verify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whether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the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core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findings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especially</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for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a:ln>
                  <a:noFill/>
                </a:ln>
                <a:solidFill>
                  <a:schemeClr val="tx1"/>
                </a:solidFill>
                <a:effectLst/>
                <a:latin typeface="Arial" panose="020B0604020202020204" pitchFamily="34" charset="0"/>
              </a:rPr>
              <a:t>ICT </a:t>
            </a:r>
            <a:r>
              <a:rPr kumimoji="0" lang="uk-UA" altLang="uk-UA" sz="2000" b="1" i="0" u="none" strike="noStrike" cap="none" normalizeH="0" baseline="0" dirty="0" err="1">
                <a:ln>
                  <a:noFill/>
                </a:ln>
                <a:solidFill>
                  <a:schemeClr val="tx1"/>
                </a:solidFill>
                <a:effectLst/>
                <a:latin typeface="Arial" panose="020B0604020202020204" pitchFamily="34" charset="0"/>
              </a:rPr>
              <a:t>services</a:t>
            </a:r>
            <a:r>
              <a:rPr kumimoji="0" lang="uk-UA" altLang="uk-UA" sz="2000" b="1" i="0" u="none" strike="noStrike" cap="none" normalizeH="0" baseline="0" dirty="0">
                <a:ln>
                  <a:noFill/>
                </a:ln>
                <a:solidFill>
                  <a:schemeClr val="tx1"/>
                </a:solidFill>
                <a:effectLst/>
                <a:latin typeface="Arial" panose="020B0604020202020204" pitchFamily="34" charset="0"/>
              </a:rPr>
              <a:t> </a:t>
            </a:r>
            <a:r>
              <a:rPr kumimoji="0" lang="uk-UA" altLang="uk-UA" sz="2000" b="1" i="0" u="none" strike="noStrike" cap="none" normalizeH="0" baseline="0" dirty="0" err="1">
                <a:ln>
                  <a:noFill/>
                </a:ln>
                <a:solidFill>
                  <a:schemeClr val="tx1"/>
                </a:solidFill>
                <a:effectLst/>
                <a:latin typeface="Arial" panose="020B0604020202020204" pitchFamily="34" charset="0"/>
              </a:rPr>
              <a:t>exports</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remain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stable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under</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an</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alternative</a:t>
            </a:r>
            <a:r>
              <a:rPr kumimoji="0" lang="uk-UA" altLang="uk-UA" sz="2000" b="0" i="0" u="none" strike="noStrike" cap="none" normalizeH="0" baseline="0" dirty="0">
                <a:ln>
                  <a:noFill/>
                </a:ln>
                <a:solidFill>
                  <a:schemeClr val="tx1"/>
                </a:solidFill>
                <a:effectLst/>
                <a:latin typeface="Arial" panose="020B0604020202020204" pitchFamily="34" charset="0"/>
              </a:rPr>
              <a:t> </a:t>
            </a:r>
            <a:r>
              <a:rPr kumimoji="0" lang="uk-UA" altLang="uk-UA" sz="2000" b="0" i="0" u="none" strike="noStrike" cap="none" normalizeH="0" baseline="0" dirty="0" err="1">
                <a:ln>
                  <a:noFill/>
                </a:ln>
                <a:solidFill>
                  <a:schemeClr val="tx1"/>
                </a:solidFill>
                <a:effectLst/>
                <a:latin typeface="Arial" panose="020B0604020202020204" pitchFamily="34" charset="0"/>
              </a:rPr>
              <a:t>specification</a:t>
            </a:r>
            <a:r>
              <a:rPr kumimoji="0" lang="uk-UA" altLang="uk-UA" sz="2000" b="0" i="0" u="none" strike="noStrike" cap="none" normalizeH="0" baseline="0" dirty="0">
                <a:ln>
                  <a:noFill/>
                </a:ln>
                <a:solidFill>
                  <a:schemeClr val="tx1"/>
                </a:solidFill>
                <a:effectLst/>
                <a:latin typeface="Arial" panose="020B0604020202020204" pitchFamily="34" charset="0"/>
              </a:rPr>
              <a:t>. </a:t>
            </a:r>
          </a:p>
        </p:txBody>
      </p:sp>
      <p:sp>
        <p:nvSpPr>
          <p:cNvPr id="10" name="TextBox 9">
            <a:extLst>
              <a:ext uri="{FF2B5EF4-FFF2-40B4-BE49-F238E27FC236}">
                <a16:creationId xmlns:a16="http://schemas.microsoft.com/office/drawing/2014/main" id="{80F88C74-D527-2AD9-293E-25637C2E949C}"/>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3002555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304800" y="1294230"/>
            <a:ext cx="11582400" cy="830997"/>
          </a:xfrm>
          <a:prstGeom prst="rect">
            <a:avLst/>
          </a:prstGeom>
          <a:noFill/>
        </p:spPr>
        <p:txBody>
          <a:bodyPr wrap="square" rtlCol="0" anchor="t" anchorCtr="0">
            <a:spAutoFit/>
          </a:bodyPr>
          <a:lstStyle/>
          <a:p>
            <a:pPr>
              <a:defRPr/>
            </a:pPr>
            <a:r>
              <a:rPr lang="en-US" sz="2400" b="1" dirty="0">
                <a:solidFill>
                  <a:srgbClr val="662C90"/>
                </a:solidFill>
                <a:latin typeface="Calibri" panose="020F0502020204030204" pitchFamily="34" charset="0"/>
              </a:rPr>
              <a:t>ROBUSTNESS CHECK: Regression analysis results of advanced economies, data for 2006-2024 for the model (6) and (7), n=32</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2" name="TextBox 11">
            <a:extLst>
              <a:ext uri="{FF2B5EF4-FFF2-40B4-BE49-F238E27FC236}">
                <a16:creationId xmlns:a16="http://schemas.microsoft.com/office/drawing/2014/main" id="{826BEC51-A4A2-A7E9-6BA3-BE791720E8EE}"/>
              </a:ext>
            </a:extLst>
          </p:cNvPr>
          <p:cNvSpPr txBox="1"/>
          <p:nvPr/>
        </p:nvSpPr>
        <p:spPr>
          <a:xfrm>
            <a:off x="1360037" y="6058406"/>
            <a:ext cx="9471906" cy="375552"/>
          </a:xfrm>
          <a:prstGeom prst="rect">
            <a:avLst/>
          </a:prstGeom>
          <a:noFill/>
        </p:spPr>
        <p:txBody>
          <a:bodyPr wrap="square">
            <a:spAutoFit/>
          </a:bodyPr>
          <a:lstStyle/>
          <a:p>
            <a:pPr algn="just">
              <a:lnSpc>
                <a:spcPct val="107000"/>
              </a:lnSpc>
              <a:spcAft>
                <a:spcPts val="800"/>
              </a:spcAft>
            </a:pPr>
            <a:r>
              <a:rPr lang="en-GB" sz="1800" dirty="0">
                <a:solidFill>
                  <a:srgbClr val="000000"/>
                </a:solidFill>
                <a:effectLst/>
                <a:ea typeface="Times New Roman" panose="02020603050405020304" pitchFamily="18" charset="0"/>
                <a:cs typeface="Times New Roman" panose="02020603050405020304" pitchFamily="18" charset="0"/>
              </a:rPr>
              <a:t>* - indicates significance (P-value&lt;0,05) </a:t>
            </a:r>
            <a:r>
              <a:rPr lang="en-GB" sz="1800" i="1" dirty="0">
                <a:solidFill>
                  <a:srgbClr val="000000"/>
                </a:solidFill>
                <a:effectLst/>
                <a:ea typeface="Times New Roman" panose="02020603050405020304" pitchFamily="18" charset="0"/>
                <a:cs typeface="Times New Roman" panose="02020603050405020304" pitchFamily="18" charset="0"/>
              </a:rPr>
              <a:t>Source: Authors’ calculations</a:t>
            </a:r>
            <a:endParaRPr lang="uk-UA" sz="1800" dirty="0">
              <a:effectLst/>
              <a:ea typeface="Calibri" panose="020F0502020204030204" pitchFamily="34" charset="0"/>
              <a:cs typeface="Times New Roman" panose="02020603050405020304" pitchFamily="18" charset="0"/>
            </a:endParaRPr>
          </a:p>
        </p:txBody>
      </p:sp>
      <p:pic>
        <p:nvPicPr>
          <p:cNvPr id="8" name="Рисунок 7">
            <a:extLst>
              <a:ext uri="{FF2B5EF4-FFF2-40B4-BE49-F238E27FC236}">
                <a16:creationId xmlns:a16="http://schemas.microsoft.com/office/drawing/2014/main" id="{5643AFCC-5ECE-66EB-FEDA-C53C1471441C}"/>
              </a:ext>
            </a:extLst>
          </p:cNvPr>
          <p:cNvPicPr>
            <a:picLocks noChangeAspect="1"/>
          </p:cNvPicPr>
          <p:nvPr/>
        </p:nvPicPr>
        <p:blipFill>
          <a:blip r:embed="rId4"/>
          <a:stretch>
            <a:fillRect/>
          </a:stretch>
        </p:blipFill>
        <p:spPr>
          <a:xfrm>
            <a:off x="3377527" y="154232"/>
            <a:ext cx="2388274" cy="840196"/>
          </a:xfrm>
          <a:prstGeom prst="rect">
            <a:avLst/>
          </a:prstGeom>
        </p:spPr>
      </p:pic>
      <p:graphicFrame>
        <p:nvGraphicFramePr>
          <p:cNvPr id="3" name="Таблиця 2">
            <a:extLst>
              <a:ext uri="{FF2B5EF4-FFF2-40B4-BE49-F238E27FC236}">
                <a16:creationId xmlns:a16="http://schemas.microsoft.com/office/drawing/2014/main" id="{3B4F84DF-9972-398A-E584-673C4B43F527}"/>
              </a:ext>
            </a:extLst>
          </p:cNvPr>
          <p:cNvGraphicFramePr>
            <a:graphicFrameLocks noGrp="1"/>
          </p:cNvGraphicFramePr>
          <p:nvPr>
            <p:extLst>
              <p:ext uri="{D42A27DB-BD31-4B8C-83A1-F6EECF244321}">
                <p14:modId xmlns:p14="http://schemas.microsoft.com/office/powerpoint/2010/main" val="2376599079"/>
              </p:ext>
            </p:extLst>
          </p:nvPr>
        </p:nvGraphicFramePr>
        <p:xfrm>
          <a:off x="508000" y="2288658"/>
          <a:ext cx="10515600" cy="3657600"/>
        </p:xfrm>
        <a:graphic>
          <a:graphicData uri="http://schemas.openxmlformats.org/drawingml/2006/table">
            <a:tbl>
              <a:tblPr firstRow="1" firstCol="1" bandRow="1">
                <a:tableStyleId>{5940675A-B579-460E-94D1-54222C63F5DA}</a:tableStyleId>
              </a:tblPr>
              <a:tblGrid>
                <a:gridCol w="3454400">
                  <a:extLst>
                    <a:ext uri="{9D8B030D-6E8A-4147-A177-3AD203B41FA5}">
                      <a16:colId xmlns:a16="http://schemas.microsoft.com/office/drawing/2014/main" val="2278436323"/>
                    </a:ext>
                  </a:extLst>
                </a:gridCol>
                <a:gridCol w="3677280">
                  <a:extLst>
                    <a:ext uri="{9D8B030D-6E8A-4147-A177-3AD203B41FA5}">
                      <a16:colId xmlns:a16="http://schemas.microsoft.com/office/drawing/2014/main" val="2782813165"/>
                    </a:ext>
                  </a:extLst>
                </a:gridCol>
                <a:gridCol w="3383920">
                  <a:extLst>
                    <a:ext uri="{9D8B030D-6E8A-4147-A177-3AD203B41FA5}">
                      <a16:colId xmlns:a16="http://schemas.microsoft.com/office/drawing/2014/main" val="1289178604"/>
                    </a:ext>
                  </a:extLst>
                </a:gridCol>
              </a:tblGrid>
              <a:tr h="175260">
                <a:tc>
                  <a:txBody>
                    <a:bodyPr/>
                    <a:lstStyle/>
                    <a:p>
                      <a:pPr algn="just">
                        <a:buNone/>
                      </a:pPr>
                      <a:endParaRPr lang="uk-UA" sz="1600">
                        <a:effectLst/>
                        <a:latin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Advanced economies SL (EMPL)</a:t>
                      </a:r>
                      <a:r>
                        <a:rPr lang="en-US" sz="1600" kern="0">
                          <a:effectLst/>
                        </a:rPr>
                        <a:t>, model (6)</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l">
                        <a:spcAft>
                          <a:spcPts val="300"/>
                        </a:spcAft>
                        <a:buNone/>
                      </a:pPr>
                      <a:r>
                        <a:rPr lang="uk-UA" sz="1600" kern="0">
                          <a:effectLst/>
                        </a:rPr>
                        <a:t>Advanced economies SL(GDPpPE</a:t>
                      </a:r>
                      <a:r>
                        <a:rPr lang="en-US" sz="1600" kern="0">
                          <a:effectLst/>
                        </a:rPr>
                        <a:t>), model (7)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34290418"/>
                  </a:ext>
                </a:extLst>
              </a:tr>
              <a:tr h="52705">
                <a:tc>
                  <a:txBody>
                    <a:bodyPr/>
                    <a:lstStyle/>
                    <a:p>
                      <a:pPr algn="l">
                        <a:spcAft>
                          <a:spcPts val="300"/>
                        </a:spcAft>
                        <a:buNone/>
                      </a:pPr>
                      <a:r>
                        <a:rPr lang="uk-UA" sz="1600" kern="0">
                          <a:effectLst/>
                        </a:rPr>
                        <a:t>Const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-0,2387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6,4242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838517776"/>
                  </a:ext>
                </a:extLst>
              </a:tr>
              <a:tr h="127635">
                <a:tc>
                  <a:txBody>
                    <a:bodyPr/>
                    <a:lstStyle/>
                    <a:p>
                      <a:pPr algn="l">
                        <a:spcAft>
                          <a:spcPts val="300"/>
                        </a:spcAft>
                        <a:buNone/>
                      </a:pPr>
                      <a:r>
                        <a:rPr lang="en-US" sz="1600" kern="0">
                          <a:effectLst/>
                        </a:rPr>
                        <a:t>SL (GDP)</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-0,1357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-0,3253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20679686"/>
                  </a:ext>
                </a:extLst>
              </a:tr>
              <a:tr h="40005">
                <a:tc>
                  <a:txBody>
                    <a:bodyPr/>
                    <a:lstStyle/>
                    <a:p>
                      <a:pPr algn="l">
                        <a:spcAft>
                          <a:spcPts val="300"/>
                        </a:spcAft>
                        <a:buNone/>
                      </a:pPr>
                      <a:r>
                        <a:rPr lang="en-GB" sz="1600" kern="0">
                          <a:effectLst/>
                        </a:rPr>
                        <a:t>SL (PS)</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0,1388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-0,0009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1056077988"/>
                  </a:ext>
                </a:extLst>
              </a:tr>
              <a:tr h="40005">
                <a:tc>
                  <a:txBody>
                    <a:bodyPr/>
                    <a:lstStyle/>
                    <a:p>
                      <a:pPr algn="l">
                        <a:spcAft>
                          <a:spcPts val="300"/>
                        </a:spcAft>
                        <a:buNone/>
                      </a:pPr>
                      <a:r>
                        <a:rPr lang="en-GB" sz="1600" kern="0" dirty="0">
                          <a:effectLst/>
                        </a:rPr>
                        <a:t>SL (TO)</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0,3227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0,6978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282029149"/>
                  </a:ext>
                </a:extLst>
              </a:tr>
              <a:tr h="182880">
                <a:tc>
                  <a:txBody>
                    <a:bodyPr/>
                    <a:lstStyle/>
                    <a:p>
                      <a:pPr algn="l">
                        <a:spcAft>
                          <a:spcPts val="300"/>
                        </a:spcAft>
                        <a:buNone/>
                      </a:pPr>
                      <a:r>
                        <a:rPr lang="en-GB" sz="1600" kern="0">
                          <a:effectLst/>
                        </a:rPr>
                        <a:t>SL (CPI)</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0,0039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dirty="0">
                          <a:effectLst/>
                        </a:rPr>
                        <a:t>-0,6459*</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extLst>
                  <a:ext uri="{0D108BD9-81ED-4DB2-BD59-A6C34878D82A}">
                    <a16:rowId xmlns:a16="http://schemas.microsoft.com/office/drawing/2014/main" val="2307728014"/>
                  </a:ext>
                </a:extLst>
              </a:tr>
              <a:tr h="182880">
                <a:tc>
                  <a:txBody>
                    <a:bodyPr/>
                    <a:lstStyle/>
                    <a:p>
                      <a:pPr algn="l">
                        <a:spcAft>
                          <a:spcPts val="300"/>
                        </a:spcAft>
                        <a:buNone/>
                      </a:pPr>
                      <a:r>
                        <a:rPr lang="en-GB" sz="1600" kern="0">
                          <a:effectLst/>
                        </a:rPr>
                        <a:t>SL (ICTexport)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0,3630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dirty="0">
                          <a:effectLst/>
                        </a:rPr>
                        <a:t>1,2653*</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extLst>
                  <a:ext uri="{0D108BD9-81ED-4DB2-BD59-A6C34878D82A}">
                    <a16:rowId xmlns:a16="http://schemas.microsoft.com/office/drawing/2014/main" val="393404103"/>
                  </a:ext>
                </a:extLst>
              </a:tr>
              <a:tr h="182880">
                <a:tc>
                  <a:txBody>
                    <a:bodyPr/>
                    <a:lstStyle/>
                    <a:p>
                      <a:pPr algn="l">
                        <a:spcAft>
                          <a:spcPts val="300"/>
                        </a:spcAft>
                        <a:buNone/>
                      </a:pPr>
                      <a:r>
                        <a:rPr lang="en-GB" sz="1600" kern="0">
                          <a:effectLst/>
                        </a:rPr>
                        <a:t>SL (ICTimport)</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dirty="0">
                          <a:effectLst/>
                        </a:rPr>
                        <a:t>-0,2104</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-1,6592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879080654"/>
                  </a:ext>
                </a:extLst>
              </a:tr>
              <a:tr h="190500">
                <a:tc>
                  <a:txBody>
                    <a:bodyPr/>
                    <a:lstStyle/>
                    <a:p>
                      <a:pPr algn="l">
                        <a:spcAft>
                          <a:spcPts val="300"/>
                        </a:spcAft>
                        <a:buNone/>
                      </a:pPr>
                      <a:r>
                        <a:rPr lang="en-GB" sz="1600" kern="0">
                          <a:effectLst/>
                        </a:rPr>
                        <a:t>SL (ICTdev)</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0,3369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0,0861</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2744045379"/>
                  </a:ext>
                </a:extLst>
              </a:tr>
              <a:tr h="190500">
                <a:tc>
                  <a:txBody>
                    <a:bodyPr/>
                    <a:lstStyle/>
                    <a:p>
                      <a:pPr algn="l">
                        <a:spcAft>
                          <a:spcPts val="300"/>
                        </a:spcAft>
                        <a:buNone/>
                      </a:pPr>
                      <a:r>
                        <a:rPr lang="en-GB" sz="1600" kern="0">
                          <a:effectLst/>
                        </a:rPr>
                        <a:t>SL (IntUser)</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-0,4649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-0,5228</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extLst>
                  <a:ext uri="{0D108BD9-81ED-4DB2-BD59-A6C34878D82A}">
                    <a16:rowId xmlns:a16="http://schemas.microsoft.com/office/drawing/2014/main" val="3406505767"/>
                  </a:ext>
                </a:extLst>
              </a:tr>
              <a:tr h="190500">
                <a:tc>
                  <a:txBody>
                    <a:bodyPr/>
                    <a:lstStyle/>
                    <a:p>
                      <a:pPr algn="l">
                        <a:spcAft>
                          <a:spcPts val="300"/>
                        </a:spcAft>
                        <a:buNone/>
                      </a:pPr>
                      <a:r>
                        <a:rPr lang="uk-UA" sz="1600" kern="0">
                          <a:effectLst/>
                        </a:rPr>
                        <a:t>Observations</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32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32</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38025001"/>
                  </a:ext>
                </a:extLst>
              </a:tr>
              <a:tr h="182880">
                <a:tc>
                  <a:txBody>
                    <a:bodyPr/>
                    <a:lstStyle/>
                    <a:p>
                      <a:pPr algn="l">
                        <a:spcAft>
                          <a:spcPts val="300"/>
                        </a:spcAft>
                        <a:buNone/>
                      </a:pPr>
                      <a:r>
                        <a:rPr lang="uk-UA" sz="1600" kern="0">
                          <a:effectLst/>
                        </a:rPr>
                        <a:t>Multiple R</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0,2967</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dirty="0">
                          <a:effectLst/>
                        </a:rPr>
                        <a:t>0,6873</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extLst>
                  <a:ext uri="{0D108BD9-81ED-4DB2-BD59-A6C34878D82A}">
                    <a16:rowId xmlns:a16="http://schemas.microsoft.com/office/drawing/2014/main" val="3213112655"/>
                  </a:ext>
                </a:extLst>
              </a:tr>
              <a:tr h="182880">
                <a:tc>
                  <a:txBody>
                    <a:bodyPr/>
                    <a:lstStyle/>
                    <a:p>
                      <a:pPr algn="l">
                        <a:spcAft>
                          <a:spcPts val="300"/>
                        </a:spcAft>
                        <a:buNone/>
                      </a:pPr>
                      <a:r>
                        <a:rPr lang="uk-UA" sz="1600" kern="0">
                          <a:effectLst/>
                        </a:rPr>
                        <a:t>R Square</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0,0880</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a:effectLst/>
                        </a:rPr>
                        <a:t>0,4723</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extLst>
                  <a:ext uri="{0D108BD9-81ED-4DB2-BD59-A6C34878D82A}">
                    <a16:rowId xmlns:a16="http://schemas.microsoft.com/office/drawing/2014/main" val="3056107709"/>
                  </a:ext>
                </a:extLst>
              </a:tr>
              <a:tr h="182880">
                <a:tc>
                  <a:txBody>
                    <a:bodyPr/>
                    <a:lstStyle/>
                    <a:p>
                      <a:pPr algn="l">
                        <a:spcAft>
                          <a:spcPts val="300"/>
                        </a:spcAft>
                        <a:buNone/>
                      </a:pPr>
                      <a:r>
                        <a:rPr lang="uk-UA" sz="1600" kern="0">
                          <a:effectLst/>
                        </a:rPr>
                        <a:t>Significance F</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tc>
                <a:tc>
                  <a:txBody>
                    <a:bodyPr/>
                    <a:lstStyle/>
                    <a:p>
                      <a:pPr algn="r">
                        <a:spcAft>
                          <a:spcPts val="300"/>
                        </a:spcAft>
                        <a:buNone/>
                      </a:pPr>
                      <a:r>
                        <a:rPr lang="en-GB" sz="1600" kern="100">
                          <a:effectLst/>
                        </a:rPr>
                        <a:t>0,9669</a:t>
                      </a:r>
                      <a:endParaRPr lang="uk-UA" sz="2400" kern="10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tc>
                <a:tc>
                  <a:txBody>
                    <a:bodyPr/>
                    <a:lstStyle/>
                    <a:p>
                      <a:pPr algn="r">
                        <a:spcAft>
                          <a:spcPts val="300"/>
                        </a:spcAft>
                        <a:buNone/>
                      </a:pPr>
                      <a:r>
                        <a:rPr lang="en-GB" sz="1600" kern="100" dirty="0">
                          <a:effectLst/>
                        </a:rPr>
                        <a:t>0,0363</a:t>
                      </a:r>
                      <a:endParaRPr lang="uk-UA" sz="2400" kern="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marL="68580" marR="68580" marT="0" marB="0" anchor="b">
                    <a:solidFill>
                      <a:schemeClr val="accent6">
                        <a:lumMod val="60000"/>
                        <a:lumOff val="40000"/>
                      </a:schemeClr>
                    </a:solidFill>
                  </a:tcPr>
                </a:tc>
                <a:extLst>
                  <a:ext uri="{0D108BD9-81ED-4DB2-BD59-A6C34878D82A}">
                    <a16:rowId xmlns:a16="http://schemas.microsoft.com/office/drawing/2014/main" val="2022492368"/>
                  </a:ext>
                </a:extLst>
              </a:tr>
            </a:tbl>
          </a:graphicData>
        </a:graphic>
      </p:graphicFrame>
      <p:sp>
        <p:nvSpPr>
          <p:cNvPr id="4" name="TextBox 3">
            <a:extLst>
              <a:ext uri="{FF2B5EF4-FFF2-40B4-BE49-F238E27FC236}">
                <a16:creationId xmlns:a16="http://schemas.microsoft.com/office/drawing/2014/main" id="{90DCAD0F-7610-2D38-5E45-EE6FB048C3D6}"/>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8339283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CONCLUSIONS AND DISCUSSION</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1" name="TextBox 10">
            <a:extLst>
              <a:ext uri="{FF2B5EF4-FFF2-40B4-BE49-F238E27FC236}">
                <a16:creationId xmlns:a16="http://schemas.microsoft.com/office/drawing/2014/main" id="{A7124CF8-C589-8328-9963-ABAC6AB5B4E8}"/>
              </a:ext>
            </a:extLst>
          </p:cNvPr>
          <p:cNvSpPr txBox="1"/>
          <p:nvPr/>
        </p:nvSpPr>
        <p:spPr>
          <a:xfrm>
            <a:off x="641418" y="2032894"/>
            <a:ext cx="10909164" cy="3693319"/>
          </a:xfrm>
          <a:prstGeom prst="rect">
            <a:avLst/>
          </a:prstGeom>
          <a:noFill/>
        </p:spPr>
        <p:txBody>
          <a:bodyPr wrap="square">
            <a:spAutoFit/>
          </a:bodyPr>
          <a:lstStyle/>
          <a:p>
            <a:r>
              <a:rPr lang="en-US" b="1" dirty="0"/>
              <a:t>Discussion of the findings</a:t>
            </a:r>
            <a:endParaRPr lang="en-US" dirty="0"/>
          </a:p>
          <a:p>
            <a:r>
              <a:rPr lang="en-US" dirty="0"/>
              <a:t>The results confirm that the economic effects of ICT are </a:t>
            </a:r>
            <a:r>
              <a:rPr lang="en-US" b="1" dirty="0"/>
              <a:t>not uniform across country groups or outcome variables</a:t>
            </a:r>
            <a:r>
              <a:rPr lang="en-US" dirty="0"/>
              <a:t>. </a:t>
            </a:r>
          </a:p>
          <a:p>
            <a:r>
              <a:rPr lang="en-US" dirty="0"/>
              <a:t>In </a:t>
            </a:r>
            <a:r>
              <a:rPr lang="en-US" b="1" dirty="0"/>
              <a:t>advanced economies</a:t>
            </a:r>
            <a:r>
              <a:rPr lang="en-US" dirty="0"/>
              <a:t>, ICT-related factors are more strongly linked to </a:t>
            </a:r>
            <a:r>
              <a:rPr lang="en-US" b="1" dirty="0" err="1"/>
              <a:t>labour</a:t>
            </a:r>
            <a:r>
              <a:rPr lang="en-US" b="1" dirty="0"/>
              <a:t> productivity</a:t>
            </a:r>
            <a:r>
              <a:rPr lang="en-US" dirty="0"/>
              <a:t> than to employment. </a:t>
            </a:r>
          </a:p>
          <a:p>
            <a:r>
              <a:rPr lang="en-US" dirty="0"/>
              <a:t>The most robust result is the </a:t>
            </a:r>
            <a:r>
              <a:rPr lang="en-US" b="1" dirty="0"/>
              <a:t>positive effect of ICT services exports</a:t>
            </a:r>
            <a:r>
              <a:rPr lang="en-US" dirty="0"/>
              <a:t> on productivity, which suggests that export-oriented digital competitiveness supports efficiency gains. </a:t>
            </a:r>
          </a:p>
          <a:p>
            <a:r>
              <a:rPr lang="en-US" dirty="0"/>
              <a:t>At the same time, the </a:t>
            </a:r>
            <a:r>
              <a:rPr lang="en-US" b="1" dirty="0"/>
              <a:t>negative coefficient of ICT services imports</a:t>
            </a:r>
            <a:r>
              <a:rPr lang="en-US" dirty="0"/>
              <a:t> may indicate that reliance on imported ICT services does not automatically translate into domestic productivity growth. </a:t>
            </a:r>
          </a:p>
          <a:p>
            <a:r>
              <a:rPr lang="en-US" dirty="0"/>
              <a:t>In </a:t>
            </a:r>
            <a:r>
              <a:rPr lang="en-US" b="1" dirty="0"/>
              <a:t>developing economies</a:t>
            </a:r>
            <a:r>
              <a:rPr lang="en-US" dirty="0"/>
              <a:t>, ICT-related variables are more closely associated with </a:t>
            </a:r>
            <a:r>
              <a:rPr lang="en-US" b="1" dirty="0"/>
              <a:t>employment</a:t>
            </a:r>
            <a:r>
              <a:rPr lang="en-US" dirty="0"/>
              <a:t> than with </a:t>
            </a:r>
            <a:r>
              <a:rPr lang="en-US" dirty="0" err="1"/>
              <a:t>labour</a:t>
            </a:r>
            <a:r>
              <a:rPr lang="en-US" dirty="0"/>
              <a:t> productivity. </a:t>
            </a:r>
          </a:p>
          <a:p>
            <a:r>
              <a:rPr lang="en-US" dirty="0"/>
              <a:t>In particular, </a:t>
            </a:r>
            <a:r>
              <a:rPr lang="en-US" b="1" dirty="0"/>
              <a:t>ICT services exports</a:t>
            </a:r>
            <a:r>
              <a:rPr lang="en-US" dirty="0"/>
              <a:t> support employment, while </a:t>
            </a:r>
            <a:r>
              <a:rPr lang="en-US" b="1" dirty="0"/>
              <a:t>ICT services imports</a:t>
            </a:r>
            <a:r>
              <a:rPr lang="en-US" dirty="0"/>
              <a:t> and </a:t>
            </a:r>
            <a:r>
              <a:rPr lang="en-US" b="1" dirty="0"/>
              <a:t>trade openness</a:t>
            </a:r>
            <a:r>
              <a:rPr lang="en-US" dirty="0"/>
              <a:t> are negatively associated with it. </a:t>
            </a:r>
          </a:p>
          <a:p>
            <a:r>
              <a:rPr lang="en-US" dirty="0"/>
              <a:t>These findings suggest that the benefits of </a:t>
            </a:r>
            <a:r>
              <a:rPr lang="en-US" dirty="0" err="1"/>
              <a:t>digitalisation</a:t>
            </a:r>
            <a:r>
              <a:rPr lang="en-US" dirty="0"/>
              <a:t> depend on </a:t>
            </a:r>
            <a:r>
              <a:rPr lang="en-US" b="1" dirty="0"/>
              <a:t>domestic absorptive capacity, institutional quality, and the ability to transform ICT access into productive outcomes</a:t>
            </a:r>
            <a:r>
              <a:rPr lang="en-US" dirty="0"/>
              <a:t>.</a:t>
            </a:r>
          </a:p>
        </p:txBody>
      </p:sp>
      <p:pic>
        <p:nvPicPr>
          <p:cNvPr id="3" name="Рисунок 2">
            <a:extLst>
              <a:ext uri="{FF2B5EF4-FFF2-40B4-BE49-F238E27FC236}">
                <a16:creationId xmlns:a16="http://schemas.microsoft.com/office/drawing/2014/main" id="{B02E2F75-D974-DE0D-38E5-9B433D796ED5}"/>
              </a:ext>
            </a:extLst>
          </p:cNvPr>
          <p:cNvPicPr>
            <a:picLocks noChangeAspect="1"/>
          </p:cNvPicPr>
          <p:nvPr/>
        </p:nvPicPr>
        <p:blipFill>
          <a:blip r:embed="rId3"/>
          <a:stretch>
            <a:fillRect/>
          </a:stretch>
        </p:blipFill>
        <p:spPr>
          <a:xfrm>
            <a:off x="3377527" y="154232"/>
            <a:ext cx="2388274" cy="840196"/>
          </a:xfrm>
          <a:prstGeom prst="rect">
            <a:avLst/>
          </a:prstGeom>
        </p:spPr>
      </p:pic>
      <p:sp>
        <p:nvSpPr>
          <p:cNvPr id="4" name="TextBox 3">
            <a:extLst>
              <a:ext uri="{FF2B5EF4-FFF2-40B4-BE49-F238E27FC236}">
                <a16:creationId xmlns:a16="http://schemas.microsoft.com/office/drawing/2014/main" id="{EB54A9AA-C8C5-1B9D-484D-E01A2DD21C33}"/>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043603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CONCLUSIONS AND DISCUSSION</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11" name="TextBox 10">
            <a:extLst>
              <a:ext uri="{FF2B5EF4-FFF2-40B4-BE49-F238E27FC236}">
                <a16:creationId xmlns:a16="http://schemas.microsoft.com/office/drawing/2014/main" id="{A7124CF8-C589-8328-9963-ABAC6AB5B4E8}"/>
              </a:ext>
            </a:extLst>
          </p:cNvPr>
          <p:cNvSpPr txBox="1"/>
          <p:nvPr/>
        </p:nvSpPr>
        <p:spPr>
          <a:xfrm>
            <a:off x="456042" y="1841483"/>
            <a:ext cx="11495326" cy="4616648"/>
          </a:xfrm>
          <a:prstGeom prst="rect">
            <a:avLst/>
          </a:prstGeom>
          <a:noFill/>
        </p:spPr>
        <p:txBody>
          <a:bodyPr wrap="square">
            <a:spAutoFit/>
          </a:bodyPr>
          <a:lstStyle/>
          <a:p>
            <a:r>
              <a:rPr lang="en-US" sz="1600" b="1" dirty="0"/>
              <a:t>Conclusions and implications</a:t>
            </a:r>
            <a:endParaRPr lang="en-US" sz="1600" dirty="0"/>
          </a:p>
          <a:p>
            <a:r>
              <a:rPr lang="en-US" sz="1600" dirty="0"/>
              <a:t>The study shows that the role of the ICT services market is </a:t>
            </a:r>
            <a:r>
              <a:rPr lang="en-US" sz="1600" b="1" dirty="0"/>
              <a:t>structurally differentiated</a:t>
            </a:r>
            <a:r>
              <a:rPr lang="en-US" sz="1600" dirty="0"/>
              <a:t> across advanced and developing economies. </a:t>
            </a:r>
          </a:p>
          <a:p>
            <a:r>
              <a:rPr lang="en-US" sz="1600" b="1" dirty="0"/>
              <a:t>Advanced economies</a:t>
            </a:r>
            <a:r>
              <a:rPr lang="en-US" sz="1600" dirty="0"/>
              <a:t> benefit from ICT mainly through the </a:t>
            </a:r>
            <a:r>
              <a:rPr lang="en-US" sz="1600" b="1" dirty="0"/>
              <a:t>productivity channel</a:t>
            </a:r>
            <a:r>
              <a:rPr lang="en-US" sz="1600" dirty="0"/>
              <a:t>, especially through ICT services exports. </a:t>
            </a:r>
          </a:p>
          <a:p>
            <a:r>
              <a:rPr lang="en-US" sz="1600" b="1" dirty="0"/>
              <a:t>Developing economies</a:t>
            </a:r>
            <a:r>
              <a:rPr lang="en-US" sz="1600" dirty="0"/>
              <a:t> experience stronger ICT effects through the </a:t>
            </a:r>
            <a:r>
              <a:rPr lang="en-US" sz="1600" b="1" dirty="0"/>
              <a:t>employment channel</a:t>
            </a:r>
            <a:r>
              <a:rPr lang="en-US" sz="1600" dirty="0"/>
              <a:t>, particularly via export-oriented participation in ICT services. </a:t>
            </a:r>
          </a:p>
          <a:p>
            <a:r>
              <a:rPr lang="en-US" sz="1600" dirty="0"/>
              <a:t>ICT should not be treated as a single homogeneous factor: </a:t>
            </a:r>
          </a:p>
          <a:p>
            <a:pPr lvl="1"/>
            <a:r>
              <a:rPr lang="en-US" sz="1600" b="1" dirty="0"/>
              <a:t>ICT services exports</a:t>
            </a:r>
            <a:r>
              <a:rPr lang="en-US" sz="1600" dirty="0"/>
              <a:t> </a:t>
            </a:r>
          </a:p>
          <a:p>
            <a:pPr lvl="1"/>
            <a:r>
              <a:rPr lang="en-US" sz="1600" b="1" dirty="0"/>
              <a:t>ICT services imports</a:t>
            </a:r>
            <a:r>
              <a:rPr lang="en-US" sz="1600" dirty="0"/>
              <a:t> </a:t>
            </a:r>
          </a:p>
          <a:p>
            <a:pPr lvl="1"/>
            <a:r>
              <a:rPr lang="en-US" sz="1600" b="1" dirty="0"/>
              <a:t>ICT development</a:t>
            </a:r>
            <a:r>
              <a:rPr lang="en-US" sz="1600" dirty="0"/>
              <a:t> </a:t>
            </a:r>
          </a:p>
          <a:p>
            <a:pPr lvl="1"/>
            <a:r>
              <a:rPr lang="en-US" sz="1600" b="1" dirty="0"/>
              <a:t>Internet use</a:t>
            </a:r>
            <a:br>
              <a:rPr lang="en-US" sz="1600" dirty="0"/>
            </a:br>
            <a:r>
              <a:rPr lang="en-US" sz="1600" dirty="0"/>
              <a:t>affect </a:t>
            </a:r>
            <a:r>
              <a:rPr lang="en-US" sz="1600" dirty="0" err="1"/>
              <a:t>labour</a:t>
            </a:r>
            <a:r>
              <a:rPr lang="en-US" sz="1600" dirty="0"/>
              <a:t>-market outcomes through different mechanisms. </a:t>
            </a:r>
          </a:p>
          <a:p>
            <a:r>
              <a:rPr lang="en-US" sz="1600" dirty="0"/>
              <a:t>The robustness check confirms that the positive relationship between </a:t>
            </a:r>
            <a:r>
              <a:rPr lang="en-US" sz="1600" b="1" dirty="0"/>
              <a:t>ICT services exports and </a:t>
            </a:r>
            <a:r>
              <a:rPr lang="en-US" sz="1600" b="1" dirty="0" err="1"/>
              <a:t>labour</a:t>
            </a:r>
            <a:r>
              <a:rPr lang="en-US" sz="1600" b="1" dirty="0"/>
              <a:t> productivity in advanced economies</a:t>
            </a:r>
            <a:r>
              <a:rPr lang="en-US" sz="1600" dirty="0"/>
              <a:t> is stable. </a:t>
            </a:r>
          </a:p>
          <a:p>
            <a:r>
              <a:rPr lang="en-US" sz="1600" b="1" dirty="0"/>
              <a:t>Policy implication:</a:t>
            </a:r>
            <a:r>
              <a:rPr lang="en-US" sz="1600" dirty="0"/>
              <a:t> </a:t>
            </a:r>
          </a:p>
          <a:p>
            <a:pPr lvl="1"/>
            <a:r>
              <a:rPr lang="en-US" sz="1600" dirty="0"/>
              <a:t>advanced economies should strengthen </a:t>
            </a:r>
            <a:r>
              <a:rPr lang="en-US" sz="1600" b="1" dirty="0"/>
              <a:t>digital competitiveness, innovation, and ICT export capacity</a:t>
            </a:r>
            <a:r>
              <a:rPr lang="en-US" sz="1600" dirty="0"/>
              <a:t>; </a:t>
            </a:r>
          </a:p>
          <a:p>
            <a:pPr lvl="1"/>
            <a:r>
              <a:rPr lang="en-US" sz="1600" dirty="0"/>
              <a:t>developing economies should combine ICT expansion with </a:t>
            </a:r>
            <a:r>
              <a:rPr lang="en-US" sz="1600" b="1" dirty="0"/>
              <a:t>employment-oriented digital policies and stronger domestic capabilities</a:t>
            </a:r>
            <a:r>
              <a:rPr lang="en-US" sz="1600" dirty="0"/>
              <a:t>. </a:t>
            </a:r>
          </a:p>
          <a:p>
            <a:r>
              <a:rPr lang="en-US" sz="1600" dirty="0"/>
              <a:t>Overall, the findings highlight the need for </a:t>
            </a:r>
            <a:r>
              <a:rPr lang="en-US" sz="1600" b="1" dirty="0"/>
              <a:t>development-specific digital and trade strategies</a:t>
            </a:r>
            <a:r>
              <a:rPr lang="en-US" sz="1600" dirty="0"/>
              <a:t>.</a:t>
            </a:r>
          </a:p>
        </p:txBody>
      </p:sp>
      <p:pic>
        <p:nvPicPr>
          <p:cNvPr id="3" name="Рисунок 2">
            <a:extLst>
              <a:ext uri="{FF2B5EF4-FFF2-40B4-BE49-F238E27FC236}">
                <a16:creationId xmlns:a16="http://schemas.microsoft.com/office/drawing/2014/main" id="{8ADCDFA0-2DD1-8F94-F621-DEF154934663}"/>
              </a:ext>
            </a:extLst>
          </p:cNvPr>
          <p:cNvPicPr>
            <a:picLocks noChangeAspect="1"/>
          </p:cNvPicPr>
          <p:nvPr/>
        </p:nvPicPr>
        <p:blipFill>
          <a:blip r:embed="rId3"/>
          <a:stretch>
            <a:fillRect/>
          </a:stretch>
        </p:blipFill>
        <p:spPr>
          <a:xfrm>
            <a:off x="3377527" y="154232"/>
            <a:ext cx="2388274" cy="840196"/>
          </a:xfrm>
          <a:prstGeom prst="rect">
            <a:avLst/>
          </a:prstGeom>
        </p:spPr>
      </p:pic>
      <p:sp>
        <p:nvSpPr>
          <p:cNvPr id="4" name="TextBox 3">
            <a:extLst>
              <a:ext uri="{FF2B5EF4-FFF2-40B4-BE49-F238E27FC236}">
                <a16:creationId xmlns:a16="http://schemas.microsoft.com/office/drawing/2014/main" id="{8CFB5030-ACB4-76FA-3F45-5495C04B8819}"/>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787216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descr="Изображение выглядит как диаграмма&#10;&#10;Автоматически созданное описание">
            <a:extLst>
              <a:ext uri="{FF2B5EF4-FFF2-40B4-BE49-F238E27FC236}">
                <a16:creationId xmlns:a16="http://schemas.microsoft.com/office/drawing/2014/main" id="{914E3136-5F55-E5D9-140A-7D880E8FDB80}"/>
              </a:ext>
            </a:extLst>
          </p:cNvPr>
          <p:cNvPicPr>
            <a:picLocks noChangeAspect="1"/>
          </p:cNvPicPr>
          <p:nvPr/>
        </p:nvPicPr>
        <p:blipFill rotWithShape="1">
          <a:blip r:embed="rId2"/>
          <a:srcRect b="19"/>
          <a:stretch/>
        </p:blipFill>
        <p:spPr>
          <a:xfrm>
            <a:off x="20" y="1282"/>
            <a:ext cx="12191980" cy="6856718"/>
          </a:xfrm>
          <a:prstGeom prst="rect">
            <a:avLst/>
          </a:prstGeom>
        </p:spPr>
      </p:pic>
      <p:cxnSp>
        <p:nvCxnSpPr>
          <p:cNvPr id="12" name="Прямая соединительная линия 11">
            <a:extLst>
              <a:ext uri="{FF2B5EF4-FFF2-40B4-BE49-F238E27FC236}">
                <a16:creationId xmlns:a16="http://schemas.microsoft.com/office/drawing/2014/main" id="{4B79048A-F7A2-81D7-7C66-64CB27508AD1}"/>
              </a:ext>
            </a:extLst>
          </p:cNvPr>
          <p:cNvCxnSpPr>
            <a:cxnSpLocks/>
          </p:cNvCxnSpPr>
          <p:nvPr/>
        </p:nvCxnSpPr>
        <p:spPr>
          <a:xfrm>
            <a:off x="4615650" y="2639582"/>
            <a:ext cx="0" cy="1915297"/>
          </a:xfrm>
          <a:prstGeom prst="line">
            <a:avLst/>
          </a:prstGeom>
          <a:ln w="19050">
            <a:solidFill>
              <a:srgbClr val="662C90"/>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C2DDA0D6-4151-5B95-2D8E-50400FCBC151}"/>
              </a:ext>
            </a:extLst>
          </p:cNvPr>
          <p:cNvSpPr txBox="1"/>
          <p:nvPr/>
        </p:nvSpPr>
        <p:spPr>
          <a:xfrm>
            <a:off x="2903013" y="2997065"/>
            <a:ext cx="1788154" cy="1200329"/>
          </a:xfrm>
          <a:prstGeom prst="rect">
            <a:avLst/>
          </a:prstGeom>
          <a:noFill/>
        </p:spPr>
        <p:txBody>
          <a:bodyPr wrap="square" rtlCol="0" anchor="ctr" anchorCtr="0">
            <a:spAutoFit/>
          </a:bodyPr>
          <a:lstStyle/>
          <a:p>
            <a:r>
              <a:rPr lang="en-US" sz="3600" b="1" dirty="0"/>
              <a:t>Andrii</a:t>
            </a:r>
          </a:p>
          <a:p>
            <a:r>
              <a:rPr lang="en-US" sz="3600" b="1" dirty="0"/>
              <a:t>Oliinyk</a:t>
            </a:r>
            <a:endParaRPr lang="ru-UA" sz="3600" b="1" dirty="0"/>
          </a:p>
        </p:txBody>
      </p:sp>
      <p:sp>
        <p:nvSpPr>
          <p:cNvPr id="3" name="TextBox 2">
            <a:extLst>
              <a:ext uri="{FF2B5EF4-FFF2-40B4-BE49-F238E27FC236}">
                <a16:creationId xmlns:a16="http://schemas.microsoft.com/office/drawing/2014/main" id="{7334286D-501F-784F-5629-0E961B52F1E6}"/>
              </a:ext>
            </a:extLst>
          </p:cNvPr>
          <p:cNvSpPr txBox="1"/>
          <p:nvPr/>
        </p:nvSpPr>
        <p:spPr>
          <a:xfrm>
            <a:off x="4807868" y="2997064"/>
            <a:ext cx="4224630" cy="1200329"/>
          </a:xfrm>
          <a:prstGeom prst="rect">
            <a:avLst/>
          </a:prstGeom>
          <a:noFill/>
        </p:spPr>
        <p:txBody>
          <a:bodyPr wrap="square" rtlCol="0">
            <a:spAutoFit/>
          </a:bodyPr>
          <a:lstStyle/>
          <a:p>
            <a:r>
              <a:rPr lang="en-US" dirty="0"/>
              <a:t>Ph.D. in Economics</a:t>
            </a:r>
            <a:r>
              <a:rPr lang="uk-UA" dirty="0"/>
              <a:t>, </a:t>
            </a:r>
            <a:r>
              <a:rPr lang="en-US" dirty="0"/>
              <a:t>Associate Professor</a:t>
            </a:r>
            <a:r>
              <a:rPr lang="uk-UA" dirty="0"/>
              <a:t>,</a:t>
            </a:r>
            <a:endParaRPr lang="en-US" dirty="0"/>
          </a:p>
          <a:p>
            <a:r>
              <a:rPr lang="en-US" dirty="0"/>
              <a:t>Department of International Management</a:t>
            </a:r>
            <a:br>
              <a:rPr lang="en-US" dirty="0"/>
            </a:br>
            <a:endParaRPr lang="en-US" dirty="0"/>
          </a:p>
          <a:p>
            <a:r>
              <a:rPr lang="en-US" dirty="0">
                <a:hlinkClick r:id="rId3"/>
              </a:rPr>
              <a:t>oliynik12@gmail.com</a:t>
            </a:r>
            <a:endParaRPr lang="en-US" dirty="0"/>
          </a:p>
        </p:txBody>
      </p:sp>
      <p:pic>
        <p:nvPicPr>
          <p:cNvPr id="6" name="Рисунок 5">
            <a:extLst>
              <a:ext uri="{FF2B5EF4-FFF2-40B4-BE49-F238E27FC236}">
                <a16:creationId xmlns:a16="http://schemas.microsoft.com/office/drawing/2014/main" id="{D6578A77-00E8-3AB6-5888-6111AA6B02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753" y="2443070"/>
            <a:ext cx="2253559" cy="2253559"/>
          </a:xfrm>
          <a:prstGeom prst="ellipse">
            <a:avLst/>
          </a:prstGeom>
        </p:spPr>
      </p:pic>
      <p:pic>
        <p:nvPicPr>
          <p:cNvPr id="5" name="Рисунок 4">
            <a:extLst>
              <a:ext uri="{FF2B5EF4-FFF2-40B4-BE49-F238E27FC236}">
                <a16:creationId xmlns:a16="http://schemas.microsoft.com/office/drawing/2014/main" id="{FF1A7385-5F5B-0784-EB39-78DF1A29AB54}"/>
              </a:ext>
            </a:extLst>
          </p:cNvPr>
          <p:cNvPicPr>
            <a:picLocks noChangeAspect="1"/>
          </p:cNvPicPr>
          <p:nvPr/>
        </p:nvPicPr>
        <p:blipFill>
          <a:blip r:embed="rId5"/>
          <a:stretch>
            <a:fillRect/>
          </a:stretch>
        </p:blipFill>
        <p:spPr>
          <a:xfrm>
            <a:off x="0" y="0"/>
            <a:ext cx="2388274" cy="840196"/>
          </a:xfrm>
          <a:prstGeom prst="rect">
            <a:avLst/>
          </a:prstGeom>
        </p:spPr>
      </p:pic>
    </p:spTree>
    <p:extLst>
      <p:ext uri="{BB962C8B-B14F-4D97-AF65-F5344CB8AC3E}">
        <p14:creationId xmlns:p14="http://schemas.microsoft.com/office/powerpoint/2010/main" val="16063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7" name="TextBox 6">
            <a:extLst>
              <a:ext uri="{FF2B5EF4-FFF2-40B4-BE49-F238E27FC236}">
                <a16:creationId xmlns:a16="http://schemas.microsoft.com/office/drawing/2014/main" id="{3815495E-EFD8-2C77-AC3D-F38B8466DE46}"/>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523220"/>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Aim of the research </a:t>
            </a: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8" name="TextBox 7">
            <a:extLst>
              <a:ext uri="{FF2B5EF4-FFF2-40B4-BE49-F238E27FC236}">
                <a16:creationId xmlns:a16="http://schemas.microsoft.com/office/drawing/2014/main" id="{F903F65B-1CA1-C0B6-E480-3068254380FE}"/>
              </a:ext>
            </a:extLst>
          </p:cNvPr>
          <p:cNvSpPr txBox="1"/>
          <p:nvPr/>
        </p:nvSpPr>
        <p:spPr>
          <a:xfrm>
            <a:off x="641418" y="1994927"/>
            <a:ext cx="11066152" cy="1754326"/>
          </a:xfrm>
          <a:prstGeom prst="rect">
            <a:avLst/>
          </a:prstGeom>
          <a:noFill/>
        </p:spPr>
        <p:txBody>
          <a:bodyPr wrap="square">
            <a:spAutoFit/>
          </a:bodyPr>
          <a:lstStyle/>
          <a:p>
            <a:pPr marL="269875" marR="269875" algn="just">
              <a:spcBef>
                <a:spcPts val="600"/>
              </a:spcBef>
              <a:spcAft>
                <a:spcPts val="600"/>
              </a:spcAft>
            </a:pPr>
            <a:r>
              <a:rPr lang="en-US" sz="1800" dirty="0">
                <a:effectLst/>
                <a:latin typeface="Times New Roman" panose="02020603050405020304" pitchFamily="18" charset="0"/>
                <a:ea typeface="Times New Roman" panose="02020603050405020304" pitchFamily="18" charset="0"/>
              </a:rPr>
              <a:t>The aim of this article is to identify how participation in the ICT services market and broader ICT development are associated with </a:t>
            </a:r>
            <a:r>
              <a:rPr lang="en-US" sz="1800" dirty="0" err="1">
                <a:effectLst/>
                <a:latin typeface="Times New Roman" panose="02020603050405020304" pitchFamily="18" charset="0"/>
                <a:ea typeface="Times New Roman" panose="02020603050405020304" pitchFamily="18" charset="0"/>
              </a:rPr>
              <a:t>labour</a:t>
            </a:r>
            <a:r>
              <a:rPr lang="en-US" sz="1800" dirty="0">
                <a:effectLst/>
                <a:latin typeface="Times New Roman" panose="02020603050405020304" pitchFamily="18" charset="0"/>
                <a:ea typeface="Times New Roman" panose="02020603050405020304" pitchFamily="18" charset="0"/>
              </a:rPr>
              <a:t> productivity and employment in countries at different stages of development. By doing so, the study contributes to the literature in two ways. First, it integrates ICT services trade, digital readiness, and Internet use within one comparative econometric framework. Second, it provides a differentiated assessment of ICT effects across advanced and developing economies, thereby extending earlier studies that </a:t>
            </a:r>
            <a:r>
              <a:rPr lang="en-US" sz="1800" dirty="0" err="1">
                <a:effectLst/>
                <a:latin typeface="Times New Roman" panose="02020603050405020304" pitchFamily="18" charset="0"/>
                <a:ea typeface="Times New Roman" panose="02020603050405020304" pitchFamily="18" charset="0"/>
              </a:rPr>
              <a:t>analysed</a:t>
            </a:r>
            <a:r>
              <a:rPr lang="en-US" sz="1800" dirty="0">
                <a:effectLst/>
                <a:latin typeface="Times New Roman" panose="02020603050405020304" pitchFamily="18" charset="0"/>
                <a:ea typeface="Times New Roman" panose="02020603050405020304" pitchFamily="18" charset="0"/>
              </a:rPr>
              <a:t> these relationships separately or with a stronger focus on growth alone.</a:t>
            </a:r>
            <a:endParaRPr lang="uk-UA" sz="1800"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2BB42BF-6E5A-0CDC-BAE7-4983DD95ECED}"/>
              </a:ext>
            </a:extLst>
          </p:cNvPr>
          <p:cNvSpPr txBox="1"/>
          <p:nvPr/>
        </p:nvSpPr>
        <p:spPr>
          <a:xfrm>
            <a:off x="641418" y="3952215"/>
            <a:ext cx="11066152" cy="2031325"/>
          </a:xfrm>
          <a:prstGeom prst="rect">
            <a:avLst/>
          </a:prstGeom>
          <a:noFill/>
        </p:spPr>
        <p:txBody>
          <a:bodyPr wrap="square">
            <a:spAutoFit/>
          </a:bodyPr>
          <a:lstStyle/>
          <a:p>
            <a:pPr marL="269875" marR="269875" algn="just">
              <a:spcBef>
                <a:spcPts val="600"/>
              </a:spcBef>
              <a:spcAft>
                <a:spcPts val="600"/>
              </a:spcAft>
            </a:pPr>
            <a:r>
              <a:rPr lang="en-US" dirty="0">
                <a:latin typeface="Times New Roman" panose="02020603050405020304" pitchFamily="18" charset="0"/>
                <a:ea typeface="Times New Roman" panose="02020603050405020304" pitchFamily="18" charset="0"/>
              </a:rPr>
              <a:t>T</a:t>
            </a:r>
            <a:r>
              <a:rPr lang="en-US" sz="1800" dirty="0">
                <a:effectLst/>
                <a:latin typeface="Times New Roman" panose="02020603050405020304" pitchFamily="18" charset="0"/>
                <a:ea typeface="Times New Roman" panose="02020603050405020304" pitchFamily="18" charset="0"/>
              </a:rPr>
              <a:t>he present article examines the impact of the ICT services market on </a:t>
            </a:r>
            <a:r>
              <a:rPr lang="en-US" sz="1800" dirty="0" err="1">
                <a:effectLst/>
                <a:latin typeface="Times New Roman" panose="02020603050405020304" pitchFamily="18" charset="0"/>
                <a:ea typeface="Times New Roman" panose="02020603050405020304" pitchFamily="18" charset="0"/>
              </a:rPr>
              <a:t>labour</a:t>
            </a:r>
            <a:r>
              <a:rPr lang="en-US" sz="1800" dirty="0">
                <a:effectLst/>
                <a:latin typeface="Times New Roman" panose="02020603050405020304" pitchFamily="18" charset="0"/>
                <a:ea typeface="Times New Roman" panose="02020603050405020304" pitchFamily="18" charset="0"/>
              </a:rPr>
              <a:t> productivity and employment in advanced and developing economies. The study applies a cross-country regression framework based on the Solow growth approach and uses data for 32 advanced economies and 92 developing economies over the period 2006-2024. The empirical analysis combines four ICT-related dimensions: ICT services exports, ICT services imports, ICT development, and Internet use, together with macroeconomic and institutional control variables. Such an approach makes it possible to assess whether ICT-related effects differ not only by indicator, but also by level of development and by </a:t>
            </a:r>
            <a:r>
              <a:rPr lang="en-US" sz="1800" dirty="0" err="1">
                <a:effectLst/>
                <a:latin typeface="Times New Roman" panose="02020603050405020304" pitchFamily="18" charset="0"/>
                <a:ea typeface="Times New Roman" panose="02020603050405020304" pitchFamily="18" charset="0"/>
              </a:rPr>
              <a:t>labour</a:t>
            </a:r>
            <a:r>
              <a:rPr lang="en-US" sz="1800" dirty="0">
                <a:effectLst/>
                <a:latin typeface="Times New Roman" panose="02020603050405020304" pitchFamily="18" charset="0"/>
                <a:ea typeface="Times New Roman" panose="02020603050405020304" pitchFamily="18" charset="0"/>
              </a:rPr>
              <a:t>-market outcome.</a:t>
            </a:r>
            <a:endParaRPr lang="uk-UA" sz="1800" dirty="0">
              <a:effectLst/>
              <a:latin typeface="Times New Roman" panose="02020603050405020304" pitchFamily="18" charset="0"/>
              <a:ea typeface="Times New Roman" panose="02020603050405020304" pitchFamily="18" charset="0"/>
            </a:endParaRPr>
          </a:p>
        </p:txBody>
      </p:sp>
      <p:pic>
        <p:nvPicPr>
          <p:cNvPr id="10" name="Рисунок 9">
            <a:extLst>
              <a:ext uri="{FF2B5EF4-FFF2-40B4-BE49-F238E27FC236}">
                <a16:creationId xmlns:a16="http://schemas.microsoft.com/office/drawing/2014/main" id="{60428E9D-0357-E6B4-4E5E-93E66E68D882}"/>
              </a:ext>
            </a:extLst>
          </p:cNvPr>
          <p:cNvPicPr>
            <a:picLocks noChangeAspect="1"/>
          </p:cNvPicPr>
          <p:nvPr/>
        </p:nvPicPr>
        <p:blipFill>
          <a:blip r:embed="rId4"/>
          <a:stretch>
            <a:fillRect/>
          </a:stretch>
        </p:blipFill>
        <p:spPr>
          <a:xfrm>
            <a:off x="3377526" y="154232"/>
            <a:ext cx="2524413" cy="888090"/>
          </a:xfrm>
          <a:prstGeom prst="rect">
            <a:avLst/>
          </a:prstGeom>
        </p:spPr>
      </p:pic>
    </p:spTree>
    <p:extLst>
      <p:ext uri="{BB962C8B-B14F-4D97-AF65-F5344CB8AC3E}">
        <p14:creationId xmlns:p14="http://schemas.microsoft.com/office/powerpoint/2010/main" val="23081913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3"/>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02089" y="1162706"/>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LITERATURE REVIEW</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pic>
        <p:nvPicPr>
          <p:cNvPr id="4" name="Рисунок 3">
            <a:extLst>
              <a:ext uri="{FF2B5EF4-FFF2-40B4-BE49-F238E27FC236}">
                <a16:creationId xmlns:a16="http://schemas.microsoft.com/office/drawing/2014/main" id="{BA767263-51CA-5BA7-E262-E2FB68030B2A}"/>
              </a:ext>
            </a:extLst>
          </p:cNvPr>
          <p:cNvPicPr>
            <a:picLocks noChangeAspect="1"/>
          </p:cNvPicPr>
          <p:nvPr/>
        </p:nvPicPr>
        <p:blipFill>
          <a:blip r:embed="rId4"/>
          <a:stretch>
            <a:fillRect/>
          </a:stretch>
        </p:blipFill>
        <p:spPr>
          <a:xfrm>
            <a:off x="3377527" y="154232"/>
            <a:ext cx="2388274" cy="840196"/>
          </a:xfrm>
          <a:prstGeom prst="rect">
            <a:avLst/>
          </a:prstGeom>
        </p:spPr>
      </p:pic>
      <p:graphicFrame>
        <p:nvGraphicFramePr>
          <p:cNvPr id="9" name="Таблиця 8">
            <a:extLst>
              <a:ext uri="{FF2B5EF4-FFF2-40B4-BE49-F238E27FC236}">
                <a16:creationId xmlns:a16="http://schemas.microsoft.com/office/drawing/2014/main" id="{59BAE9E3-84B2-B223-6E52-E463086DF50C}"/>
              </a:ext>
            </a:extLst>
          </p:cNvPr>
          <p:cNvGraphicFramePr>
            <a:graphicFrameLocks noGrp="1"/>
          </p:cNvGraphicFramePr>
          <p:nvPr>
            <p:extLst>
              <p:ext uri="{D42A27DB-BD31-4B8C-83A1-F6EECF244321}">
                <p14:modId xmlns:p14="http://schemas.microsoft.com/office/powerpoint/2010/main" val="3789432857"/>
              </p:ext>
            </p:extLst>
          </p:nvPr>
        </p:nvGraphicFramePr>
        <p:xfrm>
          <a:off x="481263" y="1695125"/>
          <a:ext cx="11226307" cy="4508027"/>
        </p:xfrm>
        <a:graphic>
          <a:graphicData uri="http://schemas.openxmlformats.org/drawingml/2006/table">
            <a:tbl>
              <a:tblPr firstRow="1" firstCol="1" bandRow="1"/>
              <a:tblGrid>
                <a:gridCol w="6871584">
                  <a:extLst>
                    <a:ext uri="{9D8B030D-6E8A-4147-A177-3AD203B41FA5}">
                      <a16:colId xmlns:a16="http://schemas.microsoft.com/office/drawing/2014/main" val="2099794354"/>
                    </a:ext>
                  </a:extLst>
                </a:gridCol>
                <a:gridCol w="4354723">
                  <a:extLst>
                    <a:ext uri="{9D8B030D-6E8A-4147-A177-3AD203B41FA5}">
                      <a16:colId xmlns:a16="http://schemas.microsoft.com/office/drawing/2014/main" val="3925034824"/>
                    </a:ext>
                  </a:extLst>
                </a:gridCol>
              </a:tblGrid>
              <a:tr h="172998">
                <a:tc>
                  <a:txBody>
                    <a:bodyPr/>
                    <a:lstStyle/>
                    <a:p>
                      <a:pPr algn="ctr">
                        <a:lnSpc>
                          <a:spcPct val="107000"/>
                        </a:lnSpc>
                        <a:spcAft>
                          <a:spcPts val="800"/>
                        </a:spcAft>
                        <a:buNone/>
                      </a:pPr>
                      <a:r>
                        <a:rPr lang="uk-UA" sz="1600" b="1" kern="100" dirty="0" err="1">
                          <a:effectLst/>
                          <a:latin typeface="+mn-lt"/>
                          <a:ea typeface="Calibri" panose="020F0502020204030204" pitchFamily="34" charset="0"/>
                          <a:cs typeface="Calibri" panose="020F0502020204030204" pitchFamily="34" charset="0"/>
                        </a:rPr>
                        <a:t>Topics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spcAft>
                          <a:spcPts val="800"/>
                        </a:spcAft>
                        <a:buNone/>
                      </a:pPr>
                      <a:r>
                        <a:rPr lang="uk-UA" sz="1600" b="1" kern="100" dirty="0" err="1">
                          <a:effectLst/>
                          <a:latin typeface="+mn-lt"/>
                          <a:ea typeface="Calibri" panose="020F0502020204030204" pitchFamily="34" charset="0"/>
                          <a:cs typeface="Calibri" panose="020F0502020204030204" pitchFamily="34" charset="0"/>
                        </a:rPr>
                        <a:t>Authors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605429134"/>
                  </a:ext>
                </a:extLst>
              </a:tr>
              <a:tr h="358428">
                <a:tc>
                  <a:txBody>
                    <a:bodyPr/>
                    <a:lstStyle/>
                    <a:p>
                      <a:pPr>
                        <a:lnSpc>
                          <a:spcPct val="107000"/>
                        </a:lnSpc>
                        <a:spcAft>
                          <a:spcPts val="800"/>
                        </a:spcAft>
                        <a:buNone/>
                      </a:pPr>
                      <a:r>
                        <a:rPr lang="uk-UA" sz="1600" kern="100" dirty="0">
                          <a:effectLst/>
                          <a:latin typeface="+mn-lt"/>
                          <a:ea typeface="Calibri" panose="020F0502020204030204" pitchFamily="34" charset="0"/>
                          <a:cs typeface="Calibri" panose="020F0502020204030204" pitchFamily="34" charset="0"/>
                        </a:rPr>
                        <a:t>ICT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productivity</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Cardona</a:t>
                      </a:r>
                      <a:r>
                        <a:rPr lang="uk-UA" sz="1600" kern="100" dirty="0">
                          <a:effectLst/>
                          <a:latin typeface="+mn-lt"/>
                          <a:ea typeface="Calibri" panose="020F0502020204030204" pitchFamily="34" charset="0"/>
                          <a:cs typeface="Calibri" panose="020F0502020204030204" pitchFamily="34" charset="0"/>
                        </a:rPr>
                        <a:t>, M., </a:t>
                      </a:r>
                      <a:r>
                        <a:rPr lang="uk-UA" sz="1600" kern="100" dirty="0" err="1">
                          <a:effectLst/>
                          <a:latin typeface="+mn-lt"/>
                          <a:ea typeface="Calibri" panose="020F0502020204030204" pitchFamily="34" charset="0"/>
                          <a:cs typeface="Calibri" panose="020F0502020204030204" pitchFamily="34" charset="0"/>
                        </a:rPr>
                        <a:t>Kretschmer</a:t>
                      </a:r>
                      <a:r>
                        <a:rPr lang="uk-UA" sz="1600" kern="100" dirty="0">
                          <a:effectLst/>
                          <a:latin typeface="+mn-lt"/>
                          <a:ea typeface="Calibri" panose="020F0502020204030204" pitchFamily="34" charset="0"/>
                          <a:cs typeface="Calibri" panose="020F0502020204030204" pitchFamily="34" charset="0"/>
                        </a:rPr>
                        <a:t>, T., &amp; </a:t>
                      </a:r>
                      <a:r>
                        <a:rPr lang="uk-UA" sz="1600" kern="100" dirty="0" err="1">
                          <a:effectLst/>
                          <a:latin typeface="+mn-lt"/>
                          <a:ea typeface="Calibri" panose="020F0502020204030204" pitchFamily="34" charset="0"/>
                          <a:cs typeface="Calibri" panose="020F0502020204030204" pitchFamily="34" charset="0"/>
                        </a:rPr>
                        <a:t>Strobel</a:t>
                      </a:r>
                      <a:r>
                        <a:rPr lang="uk-UA" sz="1600" kern="100" dirty="0">
                          <a:effectLst/>
                          <a:latin typeface="+mn-lt"/>
                          <a:ea typeface="Calibri" panose="020F0502020204030204" pitchFamily="34" charset="0"/>
                          <a:cs typeface="Calibri" panose="020F0502020204030204" pitchFamily="34" charset="0"/>
                        </a:rPr>
                        <a:t>, T. (2013)</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1136151"/>
                  </a:ext>
                </a:extLst>
              </a:tr>
              <a:tr h="358428">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The</a:t>
                      </a:r>
                      <a:r>
                        <a:rPr lang="uk-UA" sz="1600" kern="100" dirty="0">
                          <a:effectLst/>
                          <a:latin typeface="+mn-lt"/>
                          <a:ea typeface="Calibri" panose="020F0502020204030204" pitchFamily="34" charset="0"/>
                          <a:cs typeface="Calibri" panose="020F0502020204030204" pitchFamily="34" charset="0"/>
                        </a:rPr>
                        <a:t> ICT </a:t>
                      </a:r>
                      <a:r>
                        <a:rPr lang="uk-UA" sz="1600" kern="100" dirty="0" err="1">
                          <a:effectLst/>
                          <a:latin typeface="+mn-lt"/>
                          <a:ea typeface="Calibri" panose="020F0502020204030204" pitchFamily="34" charset="0"/>
                          <a:cs typeface="Calibri" panose="020F0502020204030204" pitchFamily="34" charset="0"/>
                        </a:rPr>
                        <a:t>revolution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world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economic</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growth</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Jorgenson, D. W., &amp; Vu, K. M. (2016)</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86522603"/>
                  </a:ext>
                </a:extLst>
              </a:tr>
              <a:tr h="358428">
                <a:tc>
                  <a:txBody>
                    <a:bodyPr/>
                    <a:lstStyle/>
                    <a:p>
                      <a:pPr>
                        <a:lnSpc>
                          <a:spcPct val="107000"/>
                        </a:lnSpc>
                        <a:spcAft>
                          <a:spcPts val="800"/>
                        </a:spcAft>
                        <a:buNone/>
                      </a:pPr>
                      <a:r>
                        <a:rPr lang="uk-UA" sz="1600" kern="100" dirty="0">
                          <a:effectLst/>
                          <a:latin typeface="+mn-lt"/>
                          <a:ea typeface="Calibri" panose="020F0502020204030204" pitchFamily="34" charset="0"/>
                          <a:cs typeface="Calibri" panose="020F0502020204030204" pitchFamily="34" charset="0"/>
                        </a:rPr>
                        <a:t>ICT </a:t>
                      </a:r>
                      <a:r>
                        <a:rPr lang="uk-UA" sz="1600" kern="100" dirty="0" err="1">
                          <a:effectLst/>
                          <a:latin typeface="+mn-lt"/>
                          <a:ea typeface="Calibri" panose="020F0502020204030204" pitchFamily="34" charset="0"/>
                          <a:cs typeface="Calibri" panose="020F0502020204030204" pitchFamily="34" charset="0"/>
                        </a:rPr>
                        <a:t>as</a:t>
                      </a:r>
                      <a:r>
                        <a:rPr lang="uk-UA" sz="1600" kern="100" dirty="0">
                          <a:effectLst/>
                          <a:latin typeface="+mn-lt"/>
                          <a:ea typeface="Calibri" panose="020F0502020204030204" pitchFamily="34" charset="0"/>
                          <a:cs typeface="Calibri" panose="020F0502020204030204" pitchFamily="34" charset="0"/>
                        </a:rPr>
                        <a:t> a </a:t>
                      </a:r>
                      <a:r>
                        <a:rPr lang="uk-UA" sz="1600" kern="100" dirty="0" err="1">
                          <a:effectLst/>
                          <a:latin typeface="+mn-lt"/>
                          <a:ea typeface="Calibri" panose="020F0502020204030204" pitchFamily="34" charset="0"/>
                          <a:cs typeface="Calibri" panose="020F0502020204030204" pitchFamily="34" charset="0"/>
                        </a:rPr>
                        <a:t>factor</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of</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economic</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development</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developed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developing</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countries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Papaioannou, S. K., &amp; Dimelis, S. P. (2007)</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04377969"/>
                  </a:ext>
                </a:extLst>
              </a:tr>
              <a:tr h="358428">
                <a:tc>
                  <a:txBody>
                    <a:bodyPr/>
                    <a:lstStyle/>
                    <a:p>
                      <a:pPr>
                        <a:lnSpc>
                          <a:spcPct val="107000"/>
                        </a:lnSpc>
                        <a:spcAft>
                          <a:spcPts val="800"/>
                        </a:spcAft>
                        <a:buNone/>
                      </a:pPr>
                      <a:r>
                        <a:rPr lang="uk-UA" sz="1600" kern="100" dirty="0">
                          <a:effectLst/>
                          <a:latin typeface="+mn-lt"/>
                          <a:ea typeface="Calibri" panose="020F0502020204030204" pitchFamily="34" charset="0"/>
                          <a:cs typeface="Calibri" panose="020F0502020204030204" pitchFamily="34" charset="0"/>
                        </a:rPr>
                        <a:t>ICT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economic</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growth</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across</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developing</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emerging</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developed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countries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Niebel, T. (2018)</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6997694"/>
                  </a:ext>
                </a:extLst>
              </a:tr>
              <a:tr h="358428">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The</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Internet</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international</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trade</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services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Freund, C., &amp; Weinhold, D. (2002)</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352339435"/>
                  </a:ext>
                </a:extLst>
              </a:tr>
              <a:tr h="172998">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The effect of the Internet on service trade</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Choi, C. (2010)</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3767206"/>
                  </a:ext>
                </a:extLst>
              </a:tr>
              <a:tr h="358428">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Countries</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participation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the</a:t>
                      </a:r>
                      <a:r>
                        <a:rPr lang="uk-UA" sz="1600" kern="100" dirty="0">
                          <a:effectLst/>
                          <a:latin typeface="+mn-lt"/>
                          <a:ea typeface="Calibri" panose="020F0502020204030204" pitchFamily="34" charset="0"/>
                          <a:cs typeface="Calibri" panose="020F0502020204030204" pitchFamily="34" charset="0"/>
                        </a:rPr>
                        <a:t> ICT </a:t>
                      </a:r>
                      <a:r>
                        <a:rPr lang="uk-UA" sz="1600" kern="100" dirty="0" err="1">
                          <a:effectLst/>
                          <a:latin typeface="+mn-lt"/>
                          <a:ea typeface="Calibri" panose="020F0502020204030204" pitchFamily="34" charset="0"/>
                          <a:cs typeface="Calibri" panose="020F0502020204030204" pitchFamily="34" charset="0"/>
                        </a:rPr>
                        <a:t>services</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market</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macroeconomic</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outcomes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Oliinyk, A. (2023)</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7590598"/>
                  </a:ext>
                </a:extLst>
              </a:tr>
              <a:tr h="729285">
                <a:tc>
                  <a:txBody>
                    <a:bodyPr/>
                    <a:lstStyle/>
                    <a:p>
                      <a:pPr>
                        <a:lnSpc>
                          <a:spcPct val="107000"/>
                        </a:lnSpc>
                        <a:spcAft>
                          <a:spcPts val="800"/>
                        </a:spcAft>
                        <a:buNone/>
                      </a:pPr>
                      <a:r>
                        <a:rPr lang="uk-UA" sz="1600" kern="100" dirty="0">
                          <a:effectLst/>
                          <a:latin typeface="+mn-lt"/>
                          <a:ea typeface="Calibri" panose="020F0502020204030204" pitchFamily="34" charset="0"/>
                          <a:cs typeface="Calibri" panose="020F0502020204030204" pitchFamily="34" charset="0"/>
                        </a:rPr>
                        <a:t>ICT </a:t>
                      </a:r>
                      <a:r>
                        <a:rPr lang="uk-UA" sz="1600" kern="100" dirty="0" err="1">
                          <a:effectLst/>
                          <a:latin typeface="+mn-lt"/>
                          <a:ea typeface="Calibri" panose="020F0502020204030204" pitchFamily="34" charset="0"/>
                          <a:cs typeface="Calibri" panose="020F0502020204030204" pitchFamily="34" charset="0"/>
                        </a:rPr>
                        <a:t>investment</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impact</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on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economic</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growth</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in</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advanced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and</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developing</a:t>
                      </a:r>
                      <a:r>
                        <a:rPr lang="uk-UA" sz="1600" kern="100" dirty="0">
                          <a:effectLst/>
                          <a:latin typeface="+mn-lt"/>
                          <a:ea typeface="Calibri" panose="020F0502020204030204" pitchFamily="34" charset="0"/>
                          <a:cs typeface="Calibri" panose="020F0502020204030204" pitchFamily="34" charset="0"/>
                        </a:rPr>
                        <a:t> </a:t>
                      </a:r>
                      <a:r>
                        <a:rPr lang="uk-UA" sz="1600" kern="100" dirty="0" err="1">
                          <a:effectLst/>
                          <a:latin typeface="+mn-lt"/>
                          <a:ea typeface="Calibri" panose="020F0502020204030204" pitchFamily="34" charset="0"/>
                          <a:cs typeface="Calibri" panose="020F0502020204030204" pitchFamily="34" charset="0"/>
                        </a:rPr>
                        <a:t>economies</a:t>
                      </a:r>
                      <a:endParaRPr lang="uk-UA" sz="1600" kern="100" dirty="0">
                        <a:effectLst/>
                        <a:latin typeface="+mn-lt"/>
                        <a:ea typeface="Calibri" panose="020F0502020204030204" pitchFamily="34" charset="0"/>
                        <a:cs typeface="Calibri" panose="020F0502020204030204" pitchFamily="34" charset="0"/>
                      </a:endParaRP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Oliinyk</a:t>
                      </a:r>
                      <a:r>
                        <a:rPr lang="uk-UA" sz="1600" kern="100" dirty="0">
                          <a:effectLst/>
                          <a:latin typeface="+mn-lt"/>
                          <a:ea typeface="Calibri" panose="020F0502020204030204" pitchFamily="34" charset="0"/>
                          <a:cs typeface="Calibri" panose="020F0502020204030204" pitchFamily="34" charset="0"/>
                        </a:rPr>
                        <a:t>, A., </a:t>
                      </a:r>
                      <a:r>
                        <a:rPr lang="uk-UA" sz="1600" kern="100" dirty="0" err="1">
                          <a:effectLst/>
                          <a:latin typeface="+mn-lt"/>
                          <a:ea typeface="Calibri" panose="020F0502020204030204" pitchFamily="34" charset="0"/>
                          <a:cs typeface="Calibri" panose="020F0502020204030204" pitchFamily="34" charset="0"/>
                        </a:rPr>
                        <a:t>Melnyk</a:t>
                      </a:r>
                      <a:r>
                        <a:rPr lang="uk-UA" sz="1600" kern="100" dirty="0">
                          <a:effectLst/>
                          <a:latin typeface="+mn-lt"/>
                          <a:ea typeface="Calibri" panose="020F0502020204030204" pitchFamily="34" charset="0"/>
                          <a:cs typeface="Calibri" panose="020F0502020204030204" pitchFamily="34" charset="0"/>
                        </a:rPr>
                        <a:t>, T., </a:t>
                      </a:r>
                      <a:r>
                        <a:rPr lang="uk-UA" sz="1600" kern="100" dirty="0" err="1">
                          <a:effectLst/>
                          <a:latin typeface="+mn-lt"/>
                          <a:ea typeface="Calibri" panose="020F0502020204030204" pitchFamily="34" charset="0"/>
                          <a:cs typeface="Calibri" panose="020F0502020204030204" pitchFamily="34" charset="0"/>
                        </a:rPr>
                        <a:t>Kovtoniuk</a:t>
                      </a:r>
                      <a:r>
                        <a:rPr lang="uk-UA" sz="1600" kern="100" dirty="0">
                          <a:effectLst/>
                          <a:latin typeface="+mn-lt"/>
                          <a:ea typeface="Calibri" panose="020F0502020204030204" pitchFamily="34" charset="0"/>
                          <a:cs typeface="Calibri" panose="020F0502020204030204" pitchFamily="34" charset="0"/>
                        </a:rPr>
                        <a:t>, K., </a:t>
                      </a:r>
                      <a:r>
                        <a:rPr lang="uk-UA" sz="1600" kern="100" dirty="0" err="1">
                          <a:effectLst/>
                          <a:latin typeface="+mn-lt"/>
                          <a:ea typeface="Calibri" panose="020F0502020204030204" pitchFamily="34" charset="0"/>
                          <a:cs typeface="Calibri" panose="020F0502020204030204" pitchFamily="34" charset="0"/>
                        </a:rPr>
                        <a:t>Huliaieva</a:t>
                      </a:r>
                      <a:r>
                        <a:rPr lang="uk-UA" sz="1600" kern="100" dirty="0">
                          <a:effectLst/>
                          <a:latin typeface="+mn-lt"/>
                          <a:ea typeface="Calibri" panose="020F0502020204030204" pitchFamily="34" charset="0"/>
                          <a:cs typeface="Calibri" panose="020F0502020204030204" pitchFamily="34" charset="0"/>
                        </a:rPr>
                        <a:t>, L., </a:t>
                      </a:r>
                      <a:r>
                        <a:rPr lang="uk-UA" sz="1600" kern="100" dirty="0" err="1">
                          <a:effectLst/>
                          <a:latin typeface="+mn-lt"/>
                          <a:ea typeface="Calibri" panose="020F0502020204030204" pitchFamily="34" charset="0"/>
                          <a:cs typeface="Calibri" panose="020F0502020204030204" pitchFamily="34" charset="0"/>
                        </a:rPr>
                        <a:t>Molchanova</a:t>
                      </a:r>
                      <a:r>
                        <a:rPr lang="uk-UA" sz="1600" kern="100" dirty="0">
                          <a:effectLst/>
                          <a:latin typeface="+mn-lt"/>
                          <a:ea typeface="Calibri" panose="020F0502020204030204" pitchFamily="34" charset="0"/>
                          <a:cs typeface="Calibri" panose="020F0502020204030204" pitchFamily="34" charset="0"/>
                        </a:rPr>
                        <a:t>, E., &amp; </a:t>
                      </a:r>
                      <a:r>
                        <a:rPr lang="uk-UA" sz="1600" kern="100" dirty="0" err="1">
                          <a:effectLst/>
                          <a:latin typeface="+mn-lt"/>
                          <a:ea typeface="Calibri" panose="020F0502020204030204" pitchFamily="34" charset="0"/>
                          <a:cs typeface="Calibri" panose="020F0502020204030204" pitchFamily="34" charset="0"/>
                        </a:rPr>
                        <a:t>Tkachenko</a:t>
                      </a:r>
                      <a:r>
                        <a:rPr lang="uk-UA" sz="1600" kern="100" dirty="0">
                          <a:effectLst/>
                          <a:latin typeface="+mn-lt"/>
                          <a:ea typeface="Calibri" panose="020F0502020204030204" pitchFamily="34" charset="0"/>
                          <a:cs typeface="Calibri" panose="020F0502020204030204" pitchFamily="34" charset="0"/>
                        </a:rPr>
                        <a:t>, I. (2024)</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34796731"/>
                  </a:ext>
                </a:extLst>
              </a:tr>
              <a:tr h="358428">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Digitalization, productivity, and factor demand in developing countries</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Peña</a:t>
                      </a:r>
                      <a:r>
                        <a:rPr lang="uk-UA" sz="1600" kern="100" dirty="0">
                          <a:effectLst/>
                          <a:latin typeface="+mn-lt"/>
                          <a:ea typeface="Calibri" panose="020F0502020204030204" pitchFamily="34" charset="0"/>
                          <a:cs typeface="Calibri" panose="020F0502020204030204" pitchFamily="34" charset="0"/>
                        </a:rPr>
                        <a:t>, J., </a:t>
                      </a:r>
                      <a:r>
                        <a:rPr lang="uk-UA" sz="1600" kern="100" dirty="0" err="1">
                          <a:effectLst/>
                          <a:latin typeface="+mn-lt"/>
                          <a:ea typeface="Calibri" panose="020F0502020204030204" pitchFamily="34" charset="0"/>
                          <a:cs typeface="Calibri" panose="020F0502020204030204" pitchFamily="34" charset="0"/>
                        </a:rPr>
                        <a:t>Cusolito</a:t>
                      </a:r>
                      <a:r>
                        <a:rPr lang="uk-UA" sz="1600" kern="100" dirty="0">
                          <a:effectLst/>
                          <a:latin typeface="+mn-lt"/>
                          <a:ea typeface="Calibri" panose="020F0502020204030204" pitchFamily="34" charset="0"/>
                          <a:cs typeface="Calibri" panose="020F0502020204030204" pitchFamily="34" charset="0"/>
                        </a:rPr>
                        <a:t>, A. P., &amp; </a:t>
                      </a:r>
                      <a:r>
                        <a:rPr lang="uk-UA" sz="1600" kern="100" dirty="0" err="1">
                          <a:effectLst/>
                          <a:latin typeface="+mn-lt"/>
                          <a:ea typeface="Calibri" panose="020F0502020204030204" pitchFamily="34" charset="0"/>
                          <a:cs typeface="Calibri" panose="020F0502020204030204" pitchFamily="34" charset="0"/>
                        </a:rPr>
                        <a:t>Lederman</a:t>
                      </a:r>
                      <a:r>
                        <a:rPr lang="uk-UA" sz="1600" kern="100" dirty="0">
                          <a:effectLst/>
                          <a:latin typeface="+mn-lt"/>
                          <a:ea typeface="Calibri" panose="020F0502020204030204" pitchFamily="34" charset="0"/>
                          <a:cs typeface="Calibri" panose="020F0502020204030204" pitchFamily="34" charset="0"/>
                        </a:rPr>
                        <a:t>, D. (2020)</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434924"/>
                  </a:ext>
                </a:extLst>
              </a:tr>
              <a:tr h="729285">
                <a:tc>
                  <a:txBody>
                    <a:bodyPr/>
                    <a:lstStyle/>
                    <a:p>
                      <a:pPr>
                        <a:lnSpc>
                          <a:spcPct val="107000"/>
                        </a:lnSpc>
                        <a:spcAft>
                          <a:spcPts val="800"/>
                        </a:spcAft>
                        <a:buNone/>
                      </a:pPr>
                      <a:r>
                        <a:rPr lang="uk-UA" sz="1600" kern="100">
                          <a:effectLst/>
                          <a:latin typeface="+mn-lt"/>
                          <a:ea typeface="Calibri" panose="020F0502020204030204" pitchFamily="34" charset="0"/>
                          <a:cs typeface="Calibri" panose="020F0502020204030204" pitchFamily="34" charset="0"/>
                        </a:rPr>
                        <a:t>Digitalisation and productivity in services</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800"/>
                        </a:spcAft>
                        <a:buNone/>
                      </a:pPr>
                      <a:r>
                        <a:rPr lang="uk-UA" sz="1600" kern="100" dirty="0" err="1">
                          <a:effectLst/>
                          <a:latin typeface="+mn-lt"/>
                          <a:ea typeface="Calibri" panose="020F0502020204030204" pitchFamily="34" charset="0"/>
                          <a:cs typeface="Calibri" panose="020F0502020204030204" pitchFamily="34" charset="0"/>
                        </a:rPr>
                        <a:t>Borowiecki</a:t>
                      </a:r>
                      <a:r>
                        <a:rPr lang="uk-UA" sz="1600" kern="100" dirty="0">
                          <a:effectLst/>
                          <a:latin typeface="+mn-lt"/>
                          <a:ea typeface="Calibri" panose="020F0502020204030204" pitchFamily="34" charset="0"/>
                          <a:cs typeface="Calibri" panose="020F0502020204030204" pitchFamily="34" charset="0"/>
                        </a:rPr>
                        <a:t>, M., </a:t>
                      </a:r>
                      <a:r>
                        <a:rPr lang="uk-UA" sz="1600" kern="100" dirty="0" err="1">
                          <a:effectLst/>
                          <a:latin typeface="+mn-lt"/>
                          <a:ea typeface="Calibri" panose="020F0502020204030204" pitchFamily="34" charset="0"/>
                          <a:cs typeface="Calibri" panose="020F0502020204030204" pitchFamily="34" charset="0"/>
                        </a:rPr>
                        <a:t>Pareliussen</a:t>
                      </a:r>
                      <a:r>
                        <a:rPr lang="uk-UA" sz="1600" kern="100" dirty="0">
                          <a:effectLst/>
                          <a:latin typeface="+mn-lt"/>
                          <a:ea typeface="Calibri" panose="020F0502020204030204" pitchFamily="34" charset="0"/>
                          <a:cs typeface="Calibri" panose="020F0502020204030204" pitchFamily="34" charset="0"/>
                        </a:rPr>
                        <a:t>, J., </a:t>
                      </a:r>
                      <a:r>
                        <a:rPr lang="uk-UA" sz="1600" kern="100" dirty="0" err="1">
                          <a:effectLst/>
                          <a:latin typeface="+mn-lt"/>
                          <a:ea typeface="Calibri" panose="020F0502020204030204" pitchFamily="34" charset="0"/>
                          <a:cs typeface="Calibri" panose="020F0502020204030204" pitchFamily="34" charset="0"/>
                        </a:rPr>
                        <a:t>Glocker</a:t>
                      </a:r>
                      <a:r>
                        <a:rPr lang="uk-UA" sz="1600" kern="100" dirty="0">
                          <a:effectLst/>
                          <a:latin typeface="+mn-lt"/>
                          <a:ea typeface="Calibri" panose="020F0502020204030204" pitchFamily="34" charset="0"/>
                          <a:cs typeface="Calibri" panose="020F0502020204030204" pitchFamily="34" charset="0"/>
                        </a:rPr>
                        <a:t>, D., </a:t>
                      </a:r>
                      <a:r>
                        <a:rPr lang="uk-UA" sz="1600" kern="100" dirty="0" err="1">
                          <a:effectLst/>
                          <a:latin typeface="+mn-lt"/>
                          <a:ea typeface="Calibri" panose="020F0502020204030204" pitchFamily="34" charset="0"/>
                          <a:cs typeface="Calibri" panose="020F0502020204030204" pitchFamily="34" charset="0"/>
                        </a:rPr>
                        <a:t>Kim</a:t>
                      </a:r>
                      <a:r>
                        <a:rPr lang="uk-UA" sz="1600" kern="100" dirty="0">
                          <a:effectLst/>
                          <a:latin typeface="+mn-lt"/>
                          <a:ea typeface="Calibri" panose="020F0502020204030204" pitchFamily="34" charset="0"/>
                          <a:cs typeface="Calibri" panose="020F0502020204030204" pitchFamily="34" charset="0"/>
                        </a:rPr>
                        <a:t>, E. J., </a:t>
                      </a:r>
                      <a:r>
                        <a:rPr lang="uk-UA" sz="1600" kern="100" dirty="0" err="1">
                          <a:effectLst/>
                          <a:latin typeface="+mn-lt"/>
                          <a:ea typeface="Calibri" panose="020F0502020204030204" pitchFamily="34" charset="0"/>
                          <a:cs typeface="Calibri" panose="020F0502020204030204" pitchFamily="34" charset="0"/>
                        </a:rPr>
                        <a:t>Polder</a:t>
                      </a:r>
                      <a:r>
                        <a:rPr lang="uk-UA" sz="1600" kern="100" dirty="0">
                          <a:effectLst/>
                          <a:latin typeface="+mn-lt"/>
                          <a:ea typeface="Calibri" panose="020F0502020204030204" pitchFamily="34" charset="0"/>
                          <a:cs typeface="Calibri" panose="020F0502020204030204" pitchFamily="34" charset="0"/>
                        </a:rPr>
                        <a:t>, M., &amp; </a:t>
                      </a:r>
                      <a:r>
                        <a:rPr lang="uk-UA" sz="1600" kern="100" dirty="0" err="1">
                          <a:effectLst/>
                          <a:latin typeface="+mn-lt"/>
                          <a:ea typeface="Calibri" panose="020F0502020204030204" pitchFamily="34" charset="0"/>
                          <a:cs typeface="Calibri" panose="020F0502020204030204" pitchFamily="34" charset="0"/>
                        </a:rPr>
                        <a:t>Rud</a:t>
                      </a:r>
                      <a:r>
                        <a:rPr lang="uk-UA" sz="1600" kern="100" dirty="0">
                          <a:effectLst/>
                          <a:latin typeface="+mn-lt"/>
                          <a:ea typeface="Calibri" panose="020F0502020204030204" pitchFamily="34" charset="0"/>
                          <a:cs typeface="Calibri" panose="020F0502020204030204" pitchFamily="34" charset="0"/>
                        </a:rPr>
                        <a:t>, I. (2021); </a:t>
                      </a:r>
                      <a:r>
                        <a:rPr lang="uk-UA" sz="1600" kern="100" dirty="0" err="1">
                          <a:effectLst/>
                          <a:latin typeface="+mn-lt"/>
                          <a:ea typeface="Calibri" panose="020F0502020204030204" pitchFamily="34" charset="0"/>
                          <a:cs typeface="Calibri" panose="020F0502020204030204" pitchFamily="34" charset="0"/>
                        </a:rPr>
                        <a:t>Nucci</a:t>
                      </a:r>
                      <a:r>
                        <a:rPr lang="uk-UA" sz="1600" kern="100" dirty="0">
                          <a:effectLst/>
                          <a:latin typeface="+mn-lt"/>
                          <a:ea typeface="Calibri" panose="020F0502020204030204" pitchFamily="34" charset="0"/>
                          <a:cs typeface="Calibri" panose="020F0502020204030204" pitchFamily="34" charset="0"/>
                        </a:rPr>
                        <a:t>, F., </a:t>
                      </a:r>
                      <a:r>
                        <a:rPr lang="uk-UA" sz="1600" kern="100" dirty="0" err="1">
                          <a:effectLst/>
                          <a:latin typeface="+mn-lt"/>
                          <a:ea typeface="Calibri" panose="020F0502020204030204" pitchFamily="34" charset="0"/>
                          <a:cs typeface="Calibri" panose="020F0502020204030204" pitchFamily="34" charset="0"/>
                        </a:rPr>
                        <a:t>Puccioni</a:t>
                      </a:r>
                      <a:r>
                        <a:rPr lang="uk-UA" sz="1600" kern="100" dirty="0">
                          <a:effectLst/>
                          <a:latin typeface="+mn-lt"/>
                          <a:ea typeface="Calibri" panose="020F0502020204030204" pitchFamily="34" charset="0"/>
                          <a:cs typeface="Calibri" panose="020F0502020204030204" pitchFamily="34" charset="0"/>
                        </a:rPr>
                        <a:t>, C., &amp; </a:t>
                      </a:r>
                      <a:r>
                        <a:rPr lang="uk-UA" sz="1600" kern="100" dirty="0" err="1">
                          <a:effectLst/>
                          <a:latin typeface="+mn-lt"/>
                          <a:ea typeface="Calibri" panose="020F0502020204030204" pitchFamily="34" charset="0"/>
                          <a:cs typeface="Calibri" panose="020F0502020204030204" pitchFamily="34" charset="0"/>
                        </a:rPr>
                        <a:t>Ricchi</a:t>
                      </a:r>
                      <a:r>
                        <a:rPr lang="uk-UA" sz="1600" kern="100" dirty="0">
                          <a:effectLst/>
                          <a:latin typeface="+mn-lt"/>
                          <a:ea typeface="Calibri" panose="020F0502020204030204" pitchFamily="34" charset="0"/>
                          <a:cs typeface="Calibri" panose="020F0502020204030204" pitchFamily="34" charset="0"/>
                        </a:rPr>
                        <a:t>, O. (2023)</a:t>
                      </a:r>
                    </a:p>
                  </a:txBody>
                  <a:tcPr marL="56194" marR="5619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66007168"/>
                  </a:ext>
                </a:extLst>
              </a:tr>
            </a:tbl>
          </a:graphicData>
        </a:graphic>
      </p:graphicFrame>
      <p:sp>
        <p:nvSpPr>
          <p:cNvPr id="3" name="TextBox 2">
            <a:extLst>
              <a:ext uri="{FF2B5EF4-FFF2-40B4-BE49-F238E27FC236}">
                <a16:creationId xmlns:a16="http://schemas.microsoft.com/office/drawing/2014/main" id="{0BFE531F-5771-207B-BC17-8277D544E6BF}"/>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263458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81E1ED22-AE5B-8CFF-98E1-E8933D20E085}"/>
              </a:ext>
            </a:extLst>
          </p:cNvPr>
          <p:cNvSpPr txBox="1"/>
          <p:nvPr/>
        </p:nvSpPr>
        <p:spPr>
          <a:xfrm>
            <a:off x="319685" y="1756239"/>
            <a:ext cx="10382182" cy="3554819"/>
          </a:xfrm>
          <a:prstGeom prst="rect">
            <a:avLst/>
          </a:prstGeom>
          <a:noFill/>
        </p:spPr>
        <p:txBody>
          <a:bodyPr wrap="square">
            <a:spAutoFit/>
          </a:bodyPr>
          <a:lstStyle/>
          <a:p>
            <a:pPr marL="342900" marR="269875" lvl="0" indent="-342900" algn="just">
              <a:spcBef>
                <a:spcPts val="600"/>
              </a:spcBef>
              <a:spcAft>
                <a:spcPts val="600"/>
              </a:spcAft>
              <a:buFont typeface="+mj-lt"/>
              <a:buAutoNum type="arabicPeriod"/>
            </a:pPr>
            <a:r>
              <a:rPr lang="en-US" sz="2000" b="1" dirty="0">
                <a:effectLst/>
                <a:ea typeface="Times New Roman" panose="02020603050405020304" pitchFamily="18" charset="0"/>
              </a:rPr>
              <a:t>Research design</a:t>
            </a:r>
            <a:r>
              <a:rPr lang="en-US" sz="2000" dirty="0">
                <a:effectLst/>
                <a:ea typeface="Times New Roman" panose="02020603050405020304" pitchFamily="18" charset="0"/>
              </a:rPr>
              <a:t>:</a:t>
            </a:r>
            <a:endParaRPr lang="uk-UA" sz="2000" dirty="0">
              <a:effectLst/>
              <a:ea typeface="Times New Roman" panose="02020603050405020304" pitchFamily="18" charset="0"/>
            </a:endParaRPr>
          </a:p>
          <a:p>
            <a:r>
              <a:rPr lang="en-US" sz="2000" dirty="0"/>
              <a:t>The study applies a </a:t>
            </a:r>
            <a:r>
              <a:rPr lang="en-US" sz="2000" b="1" dirty="0"/>
              <a:t>cross-country regression approach</a:t>
            </a:r>
            <a:r>
              <a:rPr lang="en-US" sz="2000" dirty="0"/>
              <a:t> to examine the impact of the ICT services market on </a:t>
            </a:r>
            <a:r>
              <a:rPr lang="en-US" sz="2000" b="1" dirty="0" err="1"/>
              <a:t>labour</a:t>
            </a:r>
            <a:r>
              <a:rPr lang="en-US" sz="2000" b="1" dirty="0"/>
              <a:t> productivity</a:t>
            </a:r>
            <a:r>
              <a:rPr lang="en-US" sz="2000" dirty="0"/>
              <a:t> and </a:t>
            </a:r>
            <a:r>
              <a:rPr lang="en-US" sz="2000" b="1" dirty="0"/>
              <a:t>employment</a:t>
            </a:r>
            <a:r>
              <a:rPr lang="en-US" sz="2000" dirty="0"/>
              <a:t>. </a:t>
            </a:r>
          </a:p>
          <a:p>
            <a:r>
              <a:rPr lang="en-US" sz="2000" dirty="0"/>
              <a:t>The analysis covers </a:t>
            </a:r>
            <a:r>
              <a:rPr lang="en-US" sz="2000" b="1" dirty="0"/>
              <a:t>advanced</a:t>
            </a:r>
            <a:r>
              <a:rPr lang="en-US" sz="2000" dirty="0"/>
              <a:t> and </a:t>
            </a:r>
            <a:r>
              <a:rPr lang="en-US" sz="2000" b="1" dirty="0"/>
              <a:t>developing economies</a:t>
            </a:r>
            <a:r>
              <a:rPr lang="en-US" sz="2000" dirty="0"/>
              <a:t> over the period </a:t>
            </a:r>
            <a:r>
              <a:rPr lang="en-US" sz="2000" b="1" dirty="0"/>
              <a:t>2006</a:t>
            </a:r>
            <a:r>
              <a:rPr lang="uk-UA" sz="2000" b="1" dirty="0"/>
              <a:t>-</a:t>
            </a:r>
            <a:r>
              <a:rPr lang="en-US" sz="2000" b="1" dirty="0"/>
              <a:t>2024</a:t>
            </a:r>
            <a:r>
              <a:rPr lang="en-US" sz="2000" dirty="0"/>
              <a:t>. </a:t>
            </a:r>
          </a:p>
          <a:p>
            <a:r>
              <a:rPr lang="en-US" sz="2000" dirty="0"/>
              <a:t>The empirical design is based on a </a:t>
            </a:r>
            <a:r>
              <a:rPr lang="en-US" sz="2000" b="1" dirty="0"/>
              <a:t>long-run comparative framework</a:t>
            </a:r>
            <a:r>
              <a:rPr lang="en-US" sz="2000" dirty="0"/>
              <a:t>: </a:t>
            </a:r>
          </a:p>
          <a:p>
            <a:pPr marL="742950" lvl="1" indent="-285750">
              <a:buFont typeface="Arial" panose="020B0604020202020204" pitchFamily="34" charset="0"/>
              <a:buChar char="•"/>
            </a:pPr>
            <a:r>
              <a:rPr lang="en-US" sz="2000" dirty="0"/>
              <a:t>annual country-level indicators were collected, </a:t>
            </a:r>
          </a:p>
          <a:p>
            <a:pPr marL="742950" lvl="1" indent="-285750">
              <a:buFont typeface="Arial" panose="020B0604020202020204" pitchFamily="34" charset="0"/>
              <a:buChar char="•"/>
            </a:pPr>
            <a:r>
              <a:rPr lang="en-US" sz="2000" dirty="0"/>
              <a:t>variables were normalized, </a:t>
            </a:r>
          </a:p>
          <a:p>
            <a:pPr marL="742950" lvl="1" indent="-285750">
              <a:buFont typeface="Arial" panose="020B0604020202020204" pitchFamily="34" charset="0"/>
              <a:buChar char="•"/>
            </a:pPr>
            <a:r>
              <a:rPr lang="en-US" sz="2000" dirty="0"/>
              <a:t>average values were calculated, </a:t>
            </a:r>
          </a:p>
          <a:p>
            <a:pPr marL="742950" lvl="1" indent="-285750">
              <a:buFont typeface="Arial" panose="020B0604020202020204" pitchFamily="34" charset="0"/>
              <a:buChar char="•"/>
            </a:pPr>
            <a:r>
              <a:rPr lang="en-US" sz="2000" dirty="0"/>
              <a:t>transformed indicators were used in regression models. </a:t>
            </a:r>
          </a:p>
          <a:p>
            <a:r>
              <a:rPr lang="en-US" sz="2000" dirty="0"/>
              <a:t>This approach allows us to compare the structural relationships between </a:t>
            </a:r>
            <a:r>
              <a:rPr lang="en-US" sz="2000" b="1" dirty="0"/>
              <a:t>ICT development</a:t>
            </a:r>
            <a:r>
              <a:rPr lang="en-US" sz="2000" dirty="0"/>
              <a:t>, </a:t>
            </a:r>
            <a:r>
              <a:rPr lang="en-US" sz="2000" b="1" dirty="0"/>
              <a:t>ICT services trade</a:t>
            </a:r>
            <a:r>
              <a:rPr lang="en-US" sz="2000" dirty="0"/>
              <a:t>, and </a:t>
            </a:r>
            <a:r>
              <a:rPr lang="en-US" sz="2000" b="1" dirty="0" err="1"/>
              <a:t>labour</a:t>
            </a:r>
            <a:r>
              <a:rPr lang="en-US" sz="2000" b="1" dirty="0"/>
              <a:t>-market outcomes</a:t>
            </a:r>
            <a:r>
              <a:rPr lang="en-US" sz="2000" dirty="0"/>
              <a:t> across heterogeneous national economies. </a:t>
            </a:r>
          </a:p>
        </p:txBody>
      </p:sp>
      <p:pic>
        <p:nvPicPr>
          <p:cNvPr id="8" name="Рисунок 7">
            <a:extLst>
              <a:ext uri="{FF2B5EF4-FFF2-40B4-BE49-F238E27FC236}">
                <a16:creationId xmlns:a16="http://schemas.microsoft.com/office/drawing/2014/main" id="{4A374872-621B-CF3E-E6B0-C8F612B4556F}"/>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758075C3-FD04-5A8D-EBB6-CF02281D3D2E}"/>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571398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81E1ED22-AE5B-8CFF-98E1-E8933D20E085}"/>
              </a:ext>
            </a:extLst>
          </p:cNvPr>
          <p:cNvSpPr txBox="1"/>
          <p:nvPr/>
        </p:nvSpPr>
        <p:spPr>
          <a:xfrm>
            <a:off x="319685" y="1756239"/>
            <a:ext cx="10382182" cy="3785652"/>
          </a:xfrm>
          <a:prstGeom prst="rect">
            <a:avLst/>
          </a:prstGeom>
          <a:noFill/>
        </p:spPr>
        <p:txBody>
          <a:bodyPr wrap="square">
            <a:spAutoFit/>
          </a:bodyPr>
          <a:lstStyle/>
          <a:p>
            <a:r>
              <a:rPr lang="en-US" sz="2000" dirty="0"/>
              <a:t>The theoretical basis of the study is the </a:t>
            </a:r>
            <a:r>
              <a:rPr lang="en-US" sz="2000" b="1" dirty="0"/>
              <a:t>Solow growth model</a:t>
            </a:r>
            <a:r>
              <a:rPr lang="en-US" sz="2000" dirty="0"/>
              <a:t> (Solow, 1957), where output depends on capital, </a:t>
            </a:r>
            <a:r>
              <a:rPr lang="en-US" sz="2000" dirty="0" err="1"/>
              <a:t>labour</a:t>
            </a:r>
            <a:r>
              <a:rPr lang="en-US" sz="2000" dirty="0"/>
              <a:t>, and technology. </a:t>
            </a:r>
          </a:p>
          <a:p>
            <a:r>
              <a:rPr lang="en-US" sz="2000" dirty="0"/>
              <a:t>In the standard Cobb–Douglas form: </a:t>
            </a:r>
          </a:p>
          <a:p>
            <a:pPr algn="ctr"/>
            <a:r>
              <a:rPr lang="en-US" sz="2000" b="1" dirty="0"/>
              <a:t>Y = A · K^α · L^(1−α)</a:t>
            </a:r>
            <a:endParaRPr lang="en-US" sz="2000" dirty="0"/>
          </a:p>
          <a:p>
            <a:r>
              <a:rPr lang="en-US" sz="2000" dirty="0"/>
              <a:t>where:</a:t>
            </a:r>
          </a:p>
          <a:p>
            <a:r>
              <a:rPr lang="en-US" sz="2000" b="1" dirty="0"/>
              <a:t>Y</a:t>
            </a:r>
            <a:r>
              <a:rPr lang="en-US" sz="2000" dirty="0"/>
              <a:t> — output, </a:t>
            </a:r>
          </a:p>
          <a:p>
            <a:r>
              <a:rPr lang="en-US" sz="2000" b="1" dirty="0"/>
              <a:t>A</a:t>
            </a:r>
            <a:r>
              <a:rPr lang="en-US" sz="2000" dirty="0"/>
              <a:t> — technology / total factor productivity, </a:t>
            </a:r>
          </a:p>
          <a:p>
            <a:r>
              <a:rPr lang="en-US" sz="2000" b="1" dirty="0"/>
              <a:t>K</a:t>
            </a:r>
            <a:r>
              <a:rPr lang="en-US" sz="2000" dirty="0"/>
              <a:t> — capital, </a:t>
            </a:r>
          </a:p>
          <a:p>
            <a:r>
              <a:rPr lang="en-US" sz="2000" b="1" dirty="0"/>
              <a:t>L</a:t>
            </a:r>
            <a:r>
              <a:rPr lang="en-US" sz="2000" dirty="0"/>
              <a:t> — </a:t>
            </a:r>
            <a:r>
              <a:rPr lang="en-US" sz="2000" dirty="0" err="1"/>
              <a:t>labour</a:t>
            </a:r>
            <a:r>
              <a:rPr lang="en-US" sz="2000" dirty="0"/>
              <a:t>, </a:t>
            </a:r>
          </a:p>
          <a:p>
            <a:r>
              <a:rPr lang="en-US" sz="2000" b="1" dirty="0"/>
              <a:t>α</a:t>
            </a:r>
            <a:r>
              <a:rPr lang="en-US" sz="2000" dirty="0"/>
              <a:t> — output elasticity of capital. </a:t>
            </a:r>
          </a:p>
          <a:p>
            <a:r>
              <a:rPr lang="en-US" sz="2000" dirty="0"/>
              <a:t>In this article, </a:t>
            </a:r>
            <a:r>
              <a:rPr lang="en-US" sz="2000" b="1" dirty="0"/>
              <a:t>ICT development</a:t>
            </a:r>
            <a:r>
              <a:rPr lang="en-US" sz="2000" dirty="0"/>
              <a:t> and </a:t>
            </a:r>
            <a:r>
              <a:rPr lang="en-US" sz="2000" b="1" dirty="0"/>
              <a:t>ICT services trade</a:t>
            </a:r>
            <a:r>
              <a:rPr lang="en-US" sz="2000" dirty="0"/>
              <a:t> are treated as technology-related factors that may affect both </a:t>
            </a:r>
            <a:r>
              <a:rPr lang="en-US" sz="2000" b="1" dirty="0"/>
              <a:t>productive efficiency</a:t>
            </a:r>
            <a:r>
              <a:rPr lang="en-US" sz="2000" dirty="0"/>
              <a:t> and </a:t>
            </a:r>
            <a:r>
              <a:rPr lang="en-US" sz="2000" b="1" dirty="0" err="1"/>
              <a:t>labour</a:t>
            </a:r>
            <a:r>
              <a:rPr lang="en-US" sz="2000" b="1" dirty="0"/>
              <a:t>-market performance</a:t>
            </a:r>
            <a:r>
              <a:rPr lang="en-US" sz="2000" dirty="0"/>
              <a:t>.</a:t>
            </a:r>
          </a:p>
        </p:txBody>
      </p:sp>
      <p:pic>
        <p:nvPicPr>
          <p:cNvPr id="8" name="Рисунок 7">
            <a:extLst>
              <a:ext uri="{FF2B5EF4-FFF2-40B4-BE49-F238E27FC236}">
                <a16:creationId xmlns:a16="http://schemas.microsoft.com/office/drawing/2014/main" id="{59F771A4-427C-88EA-72BE-DDF0BEB123EC}"/>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25428F15-FE2F-EBB0-C3A0-7D109C9D0B70}"/>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1831439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319684" y="1756239"/>
            <a:ext cx="11110315" cy="4324261"/>
          </a:xfrm>
          <a:prstGeom prst="rect">
            <a:avLst/>
          </a:prstGeom>
          <a:noFill/>
        </p:spPr>
        <p:txBody>
          <a:bodyPr wrap="square">
            <a:spAutoFit/>
          </a:bodyPr>
          <a:lstStyle/>
          <a:p>
            <a:pPr marR="269875" lvl="0" algn="just">
              <a:spcBef>
                <a:spcPts val="600"/>
              </a:spcBef>
              <a:spcAft>
                <a:spcPts val="600"/>
              </a:spcAft>
            </a:pPr>
            <a:r>
              <a:rPr lang="en-US" b="1" dirty="0">
                <a:effectLst/>
                <a:ea typeface="Times New Roman" panose="02020603050405020304" pitchFamily="18" charset="0"/>
              </a:rPr>
              <a:t>Sample and variables</a:t>
            </a:r>
          </a:p>
          <a:p>
            <a:r>
              <a:rPr lang="en-US" dirty="0"/>
              <a:t>The sample includes </a:t>
            </a:r>
            <a:r>
              <a:rPr lang="en-US" b="1" dirty="0"/>
              <a:t>124 countries</a:t>
            </a:r>
            <a:r>
              <a:rPr lang="en-US" dirty="0"/>
              <a:t>: </a:t>
            </a:r>
          </a:p>
          <a:p>
            <a:pPr lvl="1"/>
            <a:r>
              <a:rPr lang="en-US" b="1" dirty="0"/>
              <a:t>32 advanced economies</a:t>
            </a:r>
            <a:r>
              <a:rPr lang="en-US" dirty="0"/>
              <a:t> </a:t>
            </a:r>
          </a:p>
          <a:p>
            <a:pPr lvl="1"/>
            <a:r>
              <a:rPr lang="en-US" b="1" dirty="0"/>
              <a:t>92 developing economies</a:t>
            </a:r>
            <a:r>
              <a:rPr lang="en-US" dirty="0"/>
              <a:t> </a:t>
            </a:r>
          </a:p>
          <a:p>
            <a:r>
              <a:rPr lang="en-US" dirty="0"/>
              <a:t>Country grouping is based on the analytical design of the study and data availability. </a:t>
            </a:r>
          </a:p>
          <a:p>
            <a:r>
              <a:rPr lang="en-US" b="1" dirty="0"/>
              <a:t>Dependent variables</a:t>
            </a:r>
            <a:endParaRPr lang="en-US" dirty="0"/>
          </a:p>
          <a:p>
            <a:r>
              <a:rPr lang="en-US" b="1" dirty="0"/>
              <a:t>EMPL</a:t>
            </a:r>
            <a:r>
              <a:rPr lang="en-US" dirty="0"/>
              <a:t> — Employment to population ratio, 15+, total </a:t>
            </a:r>
          </a:p>
          <a:p>
            <a:r>
              <a:rPr lang="en-US" b="1" dirty="0" err="1"/>
              <a:t>GDPpPE</a:t>
            </a:r>
            <a:r>
              <a:rPr lang="en-US" dirty="0"/>
              <a:t> — GDP per person employed </a:t>
            </a:r>
          </a:p>
          <a:p>
            <a:r>
              <a:rPr lang="en-US" b="1" dirty="0"/>
              <a:t>Key independent variables</a:t>
            </a:r>
            <a:endParaRPr lang="en-US" dirty="0"/>
          </a:p>
          <a:p>
            <a:r>
              <a:rPr lang="en-US" b="1" dirty="0" err="1"/>
              <a:t>ICTDev</a:t>
            </a:r>
            <a:r>
              <a:rPr lang="en-US" dirty="0"/>
              <a:t> — ICT development </a:t>
            </a:r>
          </a:p>
          <a:p>
            <a:r>
              <a:rPr lang="en-US" b="1" dirty="0" err="1"/>
              <a:t>ICTExport</a:t>
            </a:r>
            <a:r>
              <a:rPr lang="en-US" dirty="0"/>
              <a:t> — ICT services exports (% of GDP) </a:t>
            </a:r>
          </a:p>
          <a:p>
            <a:r>
              <a:rPr lang="en-US" b="1" dirty="0" err="1"/>
              <a:t>ICTImport</a:t>
            </a:r>
            <a:r>
              <a:rPr lang="en-US" dirty="0"/>
              <a:t> — ICT services imports (% of GDP) </a:t>
            </a:r>
          </a:p>
          <a:p>
            <a:r>
              <a:rPr lang="en-US" b="1" dirty="0" err="1"/>
              <a:t>IntUser</a:t>
            </a:r>
            <a:r>
              <a:rPr lang="en-US" dirty="0"/>
              <a:t> — Individuals using the Internet (% of population) </a:t>
            </a:r>
          </a:p>
          <a:p>
            <a:r>
              <a:rPr lang="en-US" b="1" dirty="0"/>
              <a:t>Control variables: GDP</a:t>
            </a:r>
            <a:r>
              <a:rPr lang="en-US" dirty="0"/>
              <a:t> — GDP growth; </a:t>
            </a:r>
            <a:r>
              <a:rPr lang="en-US" b="1" dirty="0" err="1"/>
              <a:t>GDPpC</a:t>
            </a:r>
            <a:r>
              <a:rPr lang="en-US" dirty="0"/>
              <a:t> — GDP per capita;  </a:t>
            </a:r>
            <a:r>
              <a:rPr lang="en-US" b="1" dirty="0"/>
              <a:t>CPI</a:t>
            </a:r>
            <a:r>
              <a:rPr lang="en-US" dirty="0"/>
              <a:t> — Consumer price index; </a:t>
            </a:r>
            <a:r>
              <a:rPr lang="en-US" b="1" dirty="0"/>
              <a:t>TO</a:t>
            </a:r>
            <a:r>
              <a:rPr lang="en-US" dirty="0"/>
              <a:t> — Trade openness; </a:t>
            </a:r>
            <a:r>
              <a:rPr lang="en-US" b="1" dirty="0"/>
              <a:t>PS</a:t>
            </a:r>
            <a:r>
              <a:rPr lang="en-US" dirty="0"/>
              <a:t> — Political stability and absence of violence/terrorism</a:t>
            </a:r>
          </a:p>
        </p:txBody>
      </p:sp>
      <p:pic>
        <p:nvPicPr>
          <p:cNvPr id="8" name="Рисунок 7">
            <a:extLst>
              <a:ext uri="{FF2B5EF4-FFF2-40B4-BE49-F238E27FC236}">
                <a16:creationId xmlns:a16="http://schemas.microsoft.com/office/drawing/2014/main" id="{9B41EFF9-FC92-43C6-F49E-F112B10BD202}"/>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0914D7C8-1F74-43B0-0095-1963123C2ABE}"/>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2632073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319684" y="1756239"/>
            <a:ext cx="11110315" cy="4047262"/>
          </a:xfrm>
          <a:prstGeom prst="rect">
            <a:avLst/>
          </a:prstGeom>
          <a:noFill/>
        </p:spPr>
        <p:txBody>
          <a:bodyPr wrap="square">
            <a:spAutoFit/>
          </a:bodyPr>
          <a:lstStyle/>
          <a:p>
            <a:pPr marL="342900" marR="269875" lvl="0" indent="-342900" algn="just">
              <a:spcBef>
                <a:spcPts val="600"/>
              </a:spcBef>
              <a:spcAft>
                <a:spcPts val="600"/>
              </a:spcAft>
              <a:buFont typeface="+mj-lt"/>
              <a:buAutoNum type="arabicPeriod"/>
            </a:pPr>
            <a:r>
              <a:rPr lang="en-US" b="1" dirty="0">
                <a:effectLst/>
                <a:ea typeface="Times New Roman" panose="02020603050405020304" pitchFamily="18" charset="0"/>
              </a:rPr>
              <a:t>Data transformation</a:t>
            </a:r>
          </a:p>
          <a:p>
            <a:r>
              <a:rPr lang="en-US" dirty="0"/>
              <a:t>To improve cross-country comparability, the data were first normalized by calculating the </a:t>
            </a:r>
            <a:r>
              <a:rPr lang="en-US" b="1" dirty="0"/>
              <a:t>growth index</a:t>
            </a:r>
            <a:r>
              <a:rPr lang="en-US" dirty="0"/>
              <a:t>: </a:t>
            </a:r>
          </a:p>
          <a:p>
            <a:endParaRPr lang="en-US" dirty="0"/>
          </a:p>
          <a:p>
            <a:pPr algn="ctr"/>
            <a:r>
              <a:rPr lang="en-US" b="1" dirty="0" err="1"/>
              <a:t>GI</a:t>
            </a:r>
            <a:r>
              <a:rPr lang="en-US" sz="1200" b="1" dirty="0" err="1"/>
              <a:t>it</a:t>
            </a:r>
            <a:r>
              <a:rPr lang="en-US" b="1" dirty="0"/>
              <a:t> = (</a:t>
            </a:r>
            <a:r>
              <a:rPr lang="en-US" b="1" dirty="0" err="1"/>
              <a:t>X</a:t>
            </a:r>
            <a:r>
              <a:rPr lang="en-US" sz="1200" b="1" dirty="0" err="1"/>
              <a:t>it</a:t>
            </a:r>
            <a:r>
              <a:rPr lang="en-US" b="1" dirty="0"/>
              <a:t> / X</a:t>
            </a:r>
            <a:r>
              <a:rPr lang="en-US" sz="1200" b="1" dirty="0"/>
              <a:t>i,t−1</a:t>
            </a:r>
            <a:r>
              <a:rPr lang="en-US" b="1" dirty="0"/>
              <a:t>) × 100</a:t>
            </a:r>
            <a:endParaRPr lang="en-US" dirty="0"/>
          </a:p>
          <a:p>
            <a:endParaRPr lang="en-US" dirty="0"/>
          </a:p>
          <a:p>
            <a:r>
              <a:rPr lang="en-US" dirty="0"/>
              <a:t>At the next stage, </a:t>
            </a:r>
            <a:r>
              <a:rPr lang="en-US" b="1" dirty="0"/>
              <a:t>average values</a:t>
            </a:r>
            <a:r>
              <a:rPr lang="en-US" dirty="0"/>
              <a:t> of the transformed indicators were calculated for each country over the study period. </a:t>
            </a:r>
          </a:p>
          <a:p>
            <a:r>
              <a:rPr lang="en-US" dirty="0"/>
              <a:t>Then, variables were transformed using a </a:t>
            </a:r>
            <a:r>
              <a:rPr lang="en-US" b="1" dirty="0"/>
              <a:t>signed logarithmic transformation</a:t>
            </a:r>
            <a:r>
              <a:rPr lang="en-US" dirty="0"/>
              <a:t>: </a:t>
            </a:r>
          </a:p>
          <a:p>
            <a:pPr lvl="1"/>
            <a:r>
              <a:rPr lang="en-US" dirty="0"/>
              <a:t>if the value was positive, the logarithm retained the positive sign, </a:t>
            </a:r>
          </a:p>
          <a:p>
            <a:pPr lvl="1"/>
            <a:r>
              <a:rPr lang="en-US" dirty="0"/>
              <a:t>if the value was negative, the logarithm of the absolute value was taken and the negative sign was preserved. </a:t>
            </a:r>
          </a:p>
          <a:p>
            <a:r>
              <a:rPr lang="en-US" dirty="0"/>
              <a:t>This made it possible to:</a:t>
            </a:r>
          </a:p>
          <a:p>
            <a:r>
              <a:rPr lang="en-US" dirty="0"/>
              <a:t>reduce scale differences, </a:t>
            </a:r>
          </a:p>
          <a:p>
            <a:r>
              <a:rPr lang="en-US" dirty="0"/>
              <a:t>improve model quality, </a:t>
            </a:r>
          </a:p>
          <a:p>
            <a:r>
              <a:rPr lang="en-US" dirty="0"/>
              <a:t>simplify the interpretation of coefficients.</a:t>
            </a:r>
          </a:p>
        </p:txBody>
      </p:sp>
      <p:pic>
        <p:nvPicPr>
          <p:cNvPr id="8" name="Рисунок 7">
            <a:extLst>
              <a:ext uri="{FF2B5EF4-FFF2-40B4-BE49-F238E27FC236}">
                <a16:creationId xmlns:a16="http://schemas.microsoft.com/office/drawing/2014/main" id="{BD679DC4-4A16-0EF0-3D95-08123D436087}"/>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92F2033C-2177-FC51-D184-FB7D0847D30C}"/>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3446633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319684" y="1756239"/>
            <a:ext cx="11110315" cy="4401205"/>
          </a:xfrm>
          <a:prstGeom prst="rect">
            <a:avLst/>
          </a:prstGeom>
          <a:noFill/>
        </p:spPr>
        <p:txBody>
          <a:bodyPr wrap="square">
            <a:spAutoFit/>
          </a:bodyPr>
          <a:lstStyle/>
          <a:p>
            <a:r>
              <a:rPr lang="en-GB" sz="2000" b="1" dirty="0"/>
              <a:t>Regression models</a:t>
            </a:r>
            <a:endParaRPr lang="en-GB" sz="2000" dirty="0"/>
          </a:p>
          <a:p>
            <a:r>
              <a:rPr lang="en-GB" sz="2000" dirty="0"/>
              <a:t>Two regression equations were estimated:</a:t>
            </a:r>
          </a:p>
          <a:p>
            <a:endParaRPr lang="en-GB" sz="2000" b="1" dirty="0"/>
          </a:p>
          <a:p>
            <a:r>
              <a:rPr lang="en-GB" sz="2000" b="1" dirty="0"/>
              <a:t>Model (4): Employment model</a:t>
            </a:r>
            <a:endParaRPr lang="en-GB" sz="2000" dirty="0"/>
          </a:p>
          <a:p>
            <a:pPr algn="ctr"/>
            <a:r>
              <a:rPr lang="en-GB" sz="2000" dirty="0"/>
              <a:t>SL(</a:t>
            </a:r>
            <a:r>
              <a:rPr lang="en-GB" sz="2000" dirty="0" err="1"/>
              <a:t>EMPL_i</a:t>
            </a:r>
            <a:r>
              <a:rPr lang="en-GB" sz="2000" dirty="0"/>
              <a:t>) = </a:t>
            </a:r>
            <a:r>
              <a:rPr lang="el-GR" sz="2000" dirty="0"/>
              <a:t>β_0 + β_1 </a:t>
            </a:r>
            <a:r>
              <a:rPr lang="en-GB" sz="2000" dirty="0"/>
              <a:t>SL(</a:t>
            </a:r>
            <a:r>
              <a:rPr lang="en-GB" sz="2000" dirty="0" err="1"/>
              <a:t>ICTDev_i</a:t>
            </a:r>
            <a:r>
              <a:rPr lang="en-GB" sz="2000" dirty="0"/>
              <a:t>) + </a:t>
            </a:r>
            <a:r>
              <a:rPr lang="el-GR" sz="2000" dirty="0"/>
              <a:t>β_2 </a:t>
            </a:r>
            <a:r>
              <a:rPr lang="en-GB" sz="2000" dirty="0"/>
              <a:t>SL(</a:t>
            </a:r>
            <a:r>
              <a:rPr lang="en-GB" sz="2000" dirty="0" err="1"/>
              <a:t>ICTExport_i</a:t>
            </a:r>
            <a:r>
              <a:rPr lang="en-GB" sz="2000" dirty="0"/>
              <a:t>) + </a:t>
            </a:r>
            <a:r>
              <a:rPr lang="el-GR" sz="2000" dirty="0"/>
              <a:t>β_3 </a:t>
            </a:r>
            <a:r>
              <a:rPr lang="en-GB" sz="2000" dirty="0"/>
              <a:t>SL(</a:t>
            </a:r>
            <a:r>
              <a:rPr lang="en-GB" sz="2000" dirty="0" err="1"/>
              <a:t>ICTImport_i</a:t>
            </a:r>
            <a:r>
              <a:rPr lang="en-GB" sz="2000" dirty="0"/>
              <a:t>) + </a:t>
            </a:r>
            <a:r>
              <a:rPr lang="el-GR" sz="2000" dirty="0"/>
              <a:t>β_4 </a:t>
            </a:r>
            <a:r>
              <a:rPr lang="en-GB" sz="2000" dirty="0"/>
              <a:t>SL(</a:t>
            </a:r>
            <a:r>
              <a:rPr lang="en-GB" sz="2000" dirty="0" err="1"/>
              <a:t>IntUser_i</a:t>
            </a:r>
            <a:r>
              <a:rPr lang="en-GB" sz="2000" dirty="0"/>
              <a:t>) + </a:t>
            </a:r>
            <a:r>
              <a:rPr lang="el-GR" sz="2000" dirty="0"/>
              <a:t>β_5 </a:t>
            </a:r>
            <a:r>
              <a:rPr lang="en-GB" sz="2000" dirty="0"/>
              <a:t>SL(</a:t>
            </a:r>
            <a:r>
              <a:rPr lang="en-GB" sz="2000" dirty="0" err="1"/>
              <a:t>GDP_i</a:t>
            </a:r>
            <a:r>
              <a:rPr lang="en-GB" sz="2000" dirty="0"/>
              <a:t>) + </a:t>
            </a:r>
            <a:r>
              <a:rPr lang="el-GR" sz="2000" dirty="0"/>
              <a:t>β_6 </a:t>
            </a:r>
            <a:r>
              <a:rPr lang="en-GB" sz="2000" dirty="0"/>
              <a:t>SL(</a:t>
            </a:r>
            <a:r>
              <a:rPr lang="en-GB" sz="2000" dirty="0" err="1"/>
              <a:t>GDPpC_i</a:t>
            </a:r>
            <a:r>
              <a:rPr lang="en-GB" sz="2000" dirty="0"/>
              <a:t>) + </a:t>
            </a:r>
            <a:r>
              <a:rPr lang="el-GR" sz="2000" dirty="0"/>
              <a:t>β_7 </a:t>
            </a:r>
            <a:r>
              <a:rPr lang="en-GB" sz="2000" dirty="0"/>
              <a:t>SL(</a:t>
            </a:r>
            <a:r>
              <a:rPr lang="en-GB" sz="2000" dirty="0" err="1"/>
              <a:t>CPI_i</a:t>
            </a:r>
            <a:r>
              <a:rPr lang="en-GB" sz="2000" dirty="0"/>
              <a:t>) + </a:t>
            </a:r>
            <a:r>
              <a:rPr lang="el-GR" sz="2000" dirty="0"/>
              <a:t>β_8 </a:t>
            </a:r>
            <a:r>
              <a:rPr lang="en-GB" sz="2000" dirty="0"/>
              <a:t>SL(</a:t>
            </a:r>
            <a:r>
              <a:rPr lang="en-GB" sz="2000" dirty="0" err="1"/>
              <a:t>TO_i</a:t>
            </a:r>
            <a:r>
              <a:rPr lang="en-GB" sz="2000" dirty="0"/>
              <a:t>) + </a:t>
            </a:r>
            <a:r>
              <a:rPr lang="el-GR" sz="2000" dirty="0"/>
              <a:t>β_9 </a:t>
            </a:r>
            <a:r>
              <a:rPr lang="en-GB" sz="2000" dirty="0"/>
              <a:t>SL(</a:t>
            </a:r>
            <a:r>
              <a:rPr lang="en-GB" sz="2000" dirty="0" err="1"/>
              <a:t>PS_i</a:t>
            </a:r>
            <a:r>
              <a:rPr lang="en-GB" sz="2000" dirty="0"/>
              <a:t>) + </a:t>
            </a:r>
            <a:r>
              <a:rPr lang="el-GR" sz="2000" dirty="0"/>
              <a:t>ε_</a:t>
            </a:r>
            <a:r>
              <a:rPr lang="en-GB" sz="2000" dirty="0" err="1"/>
              <a:t>i</a:t>
            </a:r>
            <a:endParaRPr lang="en-GB" sz="2000" dirty="0"/>
          </a:p>
          <a:p>
            <a:endParaRPr lang="en-GB" sz="2000" b="1" dirty="0"/>
          </a:p>
          <a:p>
            <a:r>
              <a:rPr lang="en-GB" sz="2000" b="1" dirty="0"/>
              <a:t>Model (5): Labour productivity model</a:t>
            </a:r>
            <a:endParaRPr lang="en-GB" sz="2000" dirty="0"/>
          </a:p>
          <a:p>
            <a:pPr algn="ctr"/>
            <a:r>
              <a:rPr lang="en-GB" sz="2000" dirty="0"/>
              <a:t>SL(</a:t>
            </a:r>
            <a:r>
              <a:rPr lang="en-GB" sz="2000" dirty="0" err="1"/>
              <a:t>GDPpPE_i</a:t>
            </a:r>
            <a:r>
              <a:rPr lang="en-GB" sz="2000" dirty="0"/>
              <a:t>) = </a:t>
            </a:r>
            <a:r>
              <a:rPr lang="el-GR" sz="2000" dirty="0"/>
              <a:t>β_0 + β_1 </a:t>
            </a:r>
            <a:r>
              <a:rPr lang="en-GB" sz="2000" dirty="0"/>
              <a:t>SL(</a:t>
            </a:r>
            <a:r>
              <a:rPr lang="en-GB" sz="2000" dirty="0" err="1"/>
              <a:t>ICTDev_i</a:t>
            </a:r>
            <a:r>
              <a:rPr lang="en-GB" sz="2000" dirty="0"/>
              <a:t>) + </a:t>
            </a:r>
            <a:r>
              <a:rPr lang="el-GR" sz="2000" dirty="0"/>
              <a:t>β_2 </a:t>
            </a:r>
            <a:r>
              <a:rPr lang="en-GB" sz="2000" dirty="0"/>
              <a:t>SL(</a:t>
            </a:r>
            <a:r>
              <a:rPr lang="en-GB" sz="2000" dirty="0" err="1"/>
              <a:t>ICTExport_i</a:t>
            </a:r>
            <a:r>
              <a:rPr lang="en-GB" sz="2000" dirty="0"/>
              <a:t>) + </a:t>
            </a:r>
            <a:r>
              <a:rPr lang="el-GR" sz="2000" dirty="0"/>
              <a:t>β_3 </a:t>
            </a:r>
            <a:r>
              <a:rPr lang="en-GB" sz="2000" dirty="0"/>
              <a:t>SL(</a:t>
            </a:r>
            <a:r>
              <a:rPr lang="en-GB" sz="2000" dirty="0" err="1"/>
              <a:t>ICTImport_i</a:t>
            </a:r>
            <a:r>
              <a:rPr lang="en-GB" sz="2000" dirty="0"/>
              <a:t>) + </a:t>
            </a:r>
            <a:r>
              <a:rPr lang="el-GR" sz="2000" dirty="0"/>
              <a:t>β_4 </a:t>
            </a:r>
            <a:r>
              <a:rPr lang="en-GB" sz="2000" dirty="0"/>
              <a:t>SL(</a:t>
            </a:r>
            <a:r>
              <a:rPr lang="en-GB" sz="2000" dirty="0" err="1"/>
              <a:t>IntUser_i</a:t>
            </a:r>
            <a:r>
              <a:rPr lang="en-GB" sz="2000" dirty="0"/>
              <a:t>) + </a:t>
            </a:r>
            <a:r>
              <a:rPr lang="el-GR" sz="2000" dirty="0"/>
              <a:t>β_5 </a:t>
            </a:r>
            <a:r>
              <a:rPr lang="en-GB" sz="2000" dirty="0"/>
              <a:t>SL(</a:t>
            </a:r>
            <a:r>
              <a:rPr lang="en-GB" sz="2000" dirty="0" err="1"/>
              <a:t>GDP_i</a:t>
            </a:r>
            <a:r>
              <a:rPr lang="en-GB" sz="2000" dirty="0"/>
              <a:t>) + </a:t>
            </a:r>
            <a:r>
              <a:rPr lang="el-GR" sz="2000" dirty="0"/>
              <a:t>β_6 </a:t>
            </a:r>
            <a:r>
              <a:rPr lang="en-GB" sz="2000" dirty="0"/>
              <a:t>SL(</a:t>
            </a:r>
            <a:r>
              <a:rPr lang="en-GB" sz="2000" dirty="0" err="1"/>
              <a:t>GDPpC_i</a:t>
            </a:r>
            <a:r>
              <a:rPr lang="en-GB" sz="2000" dirty="0"/>
              <a:t>) + </a:t>
            </a:r>
            <a:r>
              <a:rPr lang="el-GR" sz="2000" dirty="0"/>
              <a:t>β_7 </a:t>
            </a:r>
            <a:r>
              <a:rPr lang="en-GB" sz="2000" dirty="0"/>
              <a:t>SL(</a:t>
            </a:r>
            <a:r>
              <a:rPr lang="en-GB" sz="2000" dirty="0" err="1"/>
              <a:t>CPI_i</a:t>
            </a:r>
            <a:r>
              <a:rPr lang="en-GB" sz="2000" dirty="0"/>
              <a:t>) + </a:t>
            </a:r>
            <a:r>
              <a:rPr lang="el-GR" sz="2000" dirty="0"/>
              <a:t>β_8 </a:t>
            </a:r>
            <a:r>
              <a:rPr lang="en-GB" sz="2000" dirty="0"/>
              <a:t>SL(</a:t>
            </a:r>
            <a:r>
              <a:rPr lang="en-GB" sz="2000" dirty="0" err="1"/>
              <a:t>TO_i</a:t>
            </a:r>
            <a:r>
              <a:rPr lang="en-GB" sz="2000" dirty="0"/>
              <a:t>) + </a:t>
            </a:r>
            <a:r>
              <a:rPr lang="el-GR" sz="2000" dirty="0"/>
              <a:t>β_9 </a:t>
            </a:r>
            <a:r>
              <a:rPr lang="en-GB" sz="2000" dirty="0"/>
              <a:t>SL(</a:t>
            </a:r>
            <a:r>
              <a:rPr lang="en-GB" sz="2000" dirty="0" err="1"/>
              <a:t>PS_i</a:t>
            </a:r>
            <a:r>
              <a:rPr lang="en-GB" sz="2000" dirty="0"/>
              <a:t>) + </a:t>
            </a:r>
            <a:r>
              <a:rPr lang="el-GR" sz="2000" dirty="0"/>
              <a:t>ε_</a:t>
            </a:r>
            <a:r>
              <a:rPr lang="en-GB" sz="2000" dirty="0" err="1"/>
              <a:t>i</a:t>
            </a:r>
            <a:endParaRPr lang="en-GB" sz="2000" dirty="0"/>
          </a:p>
          <a:p>
            <a:endParaRPr lang="en-GB" sz="2000" dirty="0"/>
          </a:p>
          <a:p>
            <a:r>
              <a:rPr lang="en-GB" sz="2000" dirty="0"/>
              <a:t>The models were estimated separately for </a:t>
            </a:r>
            <a:r>
              <a:rPr lang="en-GB" sz="2000" b="1" dirty="0"/>
              <a:t>advanced</a:t>
            </a:r>
            <a:r>
              <a:rPr lang="en-GB" sz="2000" dirty="0"/>
              <a:t> and </a:t>
            </a:r>
            <a:r>
              <a:rPr lang="en-GB" sz="2000" b="1" dirty="0"/>
              <a:t>developing economies</a:t>
            </a:r>
            <a:r>
              <a:rPr lang="en-GB" sz="2000" dirty="0"/>
              <a:t>. </a:t>
            </a:r>
          </a:p>
          <a:p>
            <a:r>
              <a:rPr lang="en-GB" sz="2000" dirty="0"/>
              <a:t>This design allows us to identify whether the </a:t>
            </a:r>
            <a:r>
              <a:rPr lang="en-GB" sz="2000" b="1" dirty="0"/>
              <a:t>ICT-employment</a:t>
            </a:r>
            <a:r>
              <a:rPr lang="en-GB" sz="2000" dirty="0"/>
              <a:t> and </a:t>
            </a:r>
            <a:r>
              <a:rPr lang="en-GB" sz="2000" b="1" dirty="0"/>
              <a:t>ICT-productivity</a:t>
            </a:r>
            <a:r>
              <a:rPr lang="en-GB" sz="2000" dirty="0"/>
              <a:t> relationships differ across country groups.</a:t>
            </a:r>
          </a:p>
        </p:txBody>
      </p:sp>
      <p:pic>
        <p:nvPicPr>
          <p:cNvPr id="9" name="Рисунок 8">
            <a:extLst>
              <a:ext uri="{FF2B5EF4-FFF2-40B4-BE49-F238E27FC236}">
                <a16:creationId xmlns:a16="http://schemas.microsoft.com/office/drawing/2014/main" id="{1316D802-D469-9470-47AF-C200A6E0BFD6}"/>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CDAE0020-DEEA-3402-1DC7-579D21ABAA50}"/>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16860795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Изображение выглядит как текст&#10;&#10;Автоматически созданное описание">
            <a:extLst>
              <a:ext uri="{FF2B5EF4-FFF2-40B4-BE49-F238E27FC236}">
                <a16:creationId xmlns:a16="http://schemas.microsoft.com/office/drawing/2014/main" id="{77C5ED4B-9124-2DAB-A4C9-DFAE07BBB483}"/>
              </a:ext>
            </a:extLst>
          </p:cNvPr>
          <p:cNvPicPr>
            <a:picLocks noChangeAspect="1"/>
          </p:cNvPicPr>
          <p:nvPr/>
        </p:nvPicPr>
        <p:blipFill rotWithShape="1">
          <a:blip r:embed="rId2"/>
          <a:srcRect b="19"/>
          <a:stretch/>
        </p:blipFill>
        <p:spPr>
          <a:xfrm>
            <a:off x="0" y="0"/>
            <a:ext cx="12191980" cy="6856718"/>
          </a:xfrm>
          <a:prstGeom prst="rect">
            <a:avLst/>
          </a:prstGeom>
        </p:spPr>
      </p:pic>
      <p:sp>
        <p:nvSpPr>
          <p:cNvPr id="6" name="TextBox 5">
            <a:extLst>
              <a:ext uri="{FF2B5EF4-FFF2-40B4-BE49-F238E27FC236}">
                <a16:creationId xmlns:a16="http://schemas.microsoft.com/office/drawing/2014/main" id="{82B263B9-4700-8FA9-5E10-91E3F6EEF5B1}"/>
              </a:ext>
            </a:extLst>
          </p:cNvPr>
          <p:cNvSpPr txBox="1"/>
          <p:nvPr/>
        </p:nvSpPr>
        <p:spPr>
          <a:xfrm>
            <a:off x="4639733" y="154232"/>
            <a:ext cx="7067837" cy="307777"/>
          </a:xfrm>
          <a:prstGeom prst="rect">
            <a:avLst/>
          </a:prstGeom>
          <a:noFill/>
        </p:spPr>
        <p:txBody>
          <a:bodyPr wrap="square" lIns="90000" rtlCol="0" anchor="ctr" anchorCtr="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400" b="1" dirty="0">
                <a:solidFill>
                  <a:srgbClr val="444444"/>
                </a:solidFill>
                <a:latin typeface="+mj-lt"/>
              </a:rPr>
              <a:t>ANDRII OLIINYK</a:t>
            </a:r>
            <a:endParaRPr kumimoji="0" lang="ru-RU" sz="1400" b="1" i="0" u="none" strike="noStrike" kern="1200" cap="none" spc="0" normalizeH="0" baseline="0" noProof="0" dirty="0">
              <a:ln>
                <a:noFill/>
              </a:ln>
              <a:solidFill>
                <a:srgbClr val="444444"/>
              </a:solidFill>
              <a:effectLst/>
              <a:uLnTx/>
              <a:uFillTx/>
              <a:latin typeface="+mj-lt"/>
              <a:ea typeface="+mn-ea"/>
              <a:cs typeface="+mn-cs"/>
            </a:endParaRPr>
          </a:p>
        </p:txBody>
      </p:sp>
      <p:sp>
        <p:nvSpPr>
          <p:cNvPr id="2" name="TextBox 1">
            <a:extLst>
              <a:ext uri="{FF2B5EF4-FFF2-40B4-BE49-F238E27FC236}">
                <a16:creationId xmlns:a16="http://schemas.microsoft.com/office/drawing/2014/main" id="{2639F287-D1F5-69EB-0602-69362B49AE91}"/>
              </a:ext>
            </a:extLst>
          </p:cNvPr>
          <p:cNvSpPr txBox="1"/>
          <p:nvPr/>
        </p:nvSpPr>
        <p:spPr>
          <a:xfrm>
            <a:off x="641418" y="1294230"/>
            <a:ext cx="5941770" cy="738664"/>
          </a:xfrm>
          <a:prstGeom prst="rect">
            <a:avLst/>
          </a:prstGeom>
          <a:noFill/>
        </p:spPr>
        <p:txBody>
          <a:bodyPr wrap="square" rtlCol="0" anchor="t" anchorCtr="0">
            <a:spAutoFit/>
          </a:bodyPr>
          <a:lstStyle/>
          <a:p>
            <a:pPr>
              <a:defRPr/>
            </a:pPr>
            <a:r>
              <a:rPr lang="en-US" sz="2800" b="1" dirty="0">
                <a:solidFill>
                  <a:srgbClr val="662C90"/>
                </a:solidFill>
                <a:latin typeface="Calibri" panose="020F0502020204030204" pitchFamily="34" charset="0"/>
              </a:rPr>
              <a:t>METHODOLOGY</a:t>
            </a:r>
            <a:endParaRPr lang="ru-RU" sz="2800" b="1" i="0" u="none" strike="noStrike" dirty="0">
              <a:solidFill>
                <a:srgbClr val="662C90"/>
              </a:solidFill>
              <a:effectLst/>
              <a:latin typeface="Calibri" panose="020F0502020204030204" pitchFamily="34"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
        <p:nvSpPr>
          <p:cNvPr id="4" name="TextBox 3">
            <a:extLst>
              <a:ext uri="{FF2B5EF4-FFF2-40B4-BE49-F238E27FC236}">
                <a16:creationId xmlns:a16="http://schemas.microsoft.com/office/drawing/2014/main" id="{CD3FE459-1067-BAEF-0D92-EB90ED2EBB07}"/>
              </a:ext>
            </a:extLst>
          </p:cNvPr>
          <p:cNvSpPr txBox="1"/>
          <p:nvPr/>
        </p:nvSpPr>
        <p:spPr>
          <a:xfrm>
            <a:off x="440267" y="2164418"/>
            <a:ext cx="11110315" cy="2585323"/>
          </a:xfrm>
          <a:prstGeom prst="rect">
            <a:avLst/>
          </a:prstGeom>
          <a:noFill/>
        </p:spPr>
        <p:txBody>
          <a:bodyPr wrap="square">
            <a:spAutoFit/>
          </a:bodyPr>
          <a:lstStyle/>
          <a:p>
            <a:r>
              <a:rPr lang="en-US" b="1" dirty="0"/>
              <a:t>Robustness check</a:t>
            </a:r>
            <a:endParaRPr lang="en-US" dirty="0"/>
          </a:p>
          <a:p>
            <a:r>
              <a:rPr lang="en-US" dirty="0"/>
              <a:t>As a robustness check, the models for </a:t>
            </a:r>
            <a:r>
              <a:rPr lang="en-US" b="1" dirty="0"/>
              <a:t>advanced economies</a:t>
            </a:r>
            <a:r>
              <a:rPr lang="en-US" dirty="0"/>
              <a:t> were re-estimated </a:t>
            </a:r>
            <a:r>
              <a:rPr lang="en-US" b="1" dirty="0"/>
              <a:t>without GDP per capita</a:t>
            </a:r>
            <a:r>
              <a:rPr lang="en-US" dirty="0"/>
              <a:t>. </a:t>
            </a:r>
          </a:p>
          <a:p>
            <a:r>
              <a:rPr lang="en-US" dirty="0"/>
              <a:t>This was done because: </a:t>
            </a:r>
          </a:p>
          <a:p>
            <a:pPr lvl="1"/>
            <a:r>
              <a:rPr lang="en-US" dirty="0"/>
              <a:t>GDP per capita is a broad proxy of development, </a:t>
            </a:r>
          </a:p>
          <a:p>
            <a:pPr lvl="1"/>
            <a:r>
              <a:rPr lang="en-US" dirty="0"/>
              <a:t>it may overlap with ICT-related indicators, </a:t>
            </a:r>
          </a:p>
          <a:p>
            <a:pPr lvl="1"/>
            <a:r>
              <a:rPr lang="en-US" dirty="0"/>
              <a:t>the advanced-country sample is relatively small, </a:t>
            </a:r>
          </a:p>
          <a:p>
            <a:pPr lvl="1"/>
            <a:r>
              <a:rPr lang="en-US" dirty="0"/>
              <a:t>a more parsimonious model helps test the stability of the main results. </a:t>
            </a:r>
          </a:p>
          <a:p>
            <a:r>
              <a:rPr lang="en-US" dirty="0"/>
              <a:t>The robustness test was used to verify whether the core findings, especially for </a:t>
            </a:r>
            <a:r>
              <a:rPr lang="en-US" b="1" dirty="0"/>
              <a:t>ICT services exports</a:t>
            </a:r>
            <a:r>
              <a:rPr lang="en-US" dirty="0"/>
              <a:t>, remain stable under an alternative specification.</a:t>
            </a:r>
          </a:p>
        </p:txBody>
      </p:sp>
      <p:pic>
        <p:nvPicPr>
          <p:cNvPr id="8" name="Рисунок 7">
            <a:extLst>
              <a:ext uri="{FF2B5EF4-FFF2-40B4-BE49-F238E27FC236}">
                <a16:creationId xmlns:a16="http://schemas.microsoft.com/office/drawing/2014/main" id="{064447D2-6153-4FA2-E135-41ACC24867D6}"/>
              </a:ext>
            </a:extLst>
          </p:cNvPr>
          <p:cNvPicPr>
            <a:picLocks noChangeAspect="1"/>
          </p:cNvPicPr>
          <p:nvPr/>
        </p:nvPicPr>
        <p:blipFill>
          <a:blip r:embed="rId3"/>
          <a:stretch>
            <a:fillRect/>
          </a:stretch>
        </p:blipFill>
        <p:spPr>
          <a:xfrm>
            <a:off x="3377527" y="154232"/>
            <a:ext cx="2388274" cy="840196"/>
          </a:xfrm>
          <a:prstGeom prst="rect">
            <a:avLst/>
          </a:prstGeom>
        </p:spPr>
      </p:pic>
      <p:sp>
        <p:nvSpPr>
          <p:cNvPr id="3" name="TextBox 2">
            <a:extLst>
              <a:ext uri="{FF2B5EF4-FFF2-40B4-BE49-F238E27FC236}">
                <a16:creationId xmlns:a16="http://schemas.microsoft.com/office/drawing/2014/main" id="{C9B1458F-7AEE-CF5D-CD87-27E982762F58}"/>
              </a:ext>
            </a:extLst>
          </p:cNvPr>
          <p:cNvSpPr txBox="1"/>
          <p:nvPr/>
        </p:nvSpPr>
        <p:spPr>
          <a:xfrm>
            <a:off x="5765800" y="424042"/>
            <a:ext cx="5941770" cy="954107"/>
          </a:xfrm>
          <a:prstGeom prst="rect">
            <a:avLst/>
          </a:prstGeom>
          <a:noFill/>
        </p:spPr>
        <p:txBody>
          <a:bodyPr wrap="square" rtlCol="0" anchor="t" anchorCtr="0">
            <a:spAutoFit/>
          </a:bodyPr>
          <a:lstStyle/>
          <a:p>
            <a:pPr algn="r"/>
            <a:r>
              <a:rPr lang="en-US" sz="1400" b="1" dirty="0">
                <a:solidFill>
                  <a:srgbClr val="662C90"/>
                </a:solidFill>
                <a:latin typeface="Calibri" panose="020F0502020204030204" pitchFamily="34" charset="0"/>
              </a:rPr>
              <a:t>ICT SERVICES TRADE, LABOUR PRODUCTIVITY AND EMPLOYMENT IN ADVANCED AND DEVELOPING ECONOMIES: A CROSS-COUNTRY REGRESSION ANALYSIS</a:t>
            </a: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ru-RU" sz="1400" b="1" i="0" u="none" strike="noStrike" kern="1200" cap="none" spc="0" normalizeH="0" baseline="0" noProof="0" dirty="0">
              <a:ln>
                <a:noFill/>
              </a:ln>
              <a:solidFill>
                <a:srgbClr val="662C90"/>
              </a:solidFill>
              <a:effectLst/>
              <a:uLnTx/>
              <a:uFillTx/>
              <a:ea typeface="+mn-ea"/>
              <a:cs typeface="+mn-cs"/>
            </a:endParaRPr>
          </a:p>
        </p:txBody>
      </p:sp>
    </p:spTree>
    <p:extLst>
      <p:ext uri="{BB962C8B-B14F-4D97-AF65-F5344CB8AC3E}">
        <p14:creationId xmlns:p14="http://schemas.microsoft.com/office/powerpoint/2010/main" val="3033236830"/>
      </p:ext>
    </p:extLst>
  </p:cSld>
  <p:clrMapOvr>
    <a:masterClrMapping/>
  </p:clrMapOvr>
</p:sld>
</file>

<file path=ppt/theme/theme1.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Офіс">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фіс">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фіс">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TotalTime>
  <Words>3264</Words>
  <Application>Microsoft Office PowerPoint</Application>
  <PresentationFormat>Широкий екран</PresentationFormat>
  <Paragraphs>340</Paragraphs>
  <Slides>17</Slides>
  <Notes>7</Notes>
  <HiddenSlides>0</HiddenSlides>
  <MMClips>0</MMClips>
  <ScaleCrop>false</ScaleCrop>
  <HeadingPairs>
    <vt:vector size="6" baseType="variant">
      <vt:variant>
        <vt:lpstr>Використані шрифти</vt:lpstr>
      </vt:variant>
      <vt:variant>
        <vt:i4>4</vt:i4>
      </vt:variant>
      <vt:variant>
        <vt:lpstr>Тема</vt:lpstr>
      </vt:variant>
      <vt:variant>
        <vt:i4>1</vt:i4>
      </vt:variant>
      <vt:variant>
        <vt:lpstr>Заголовки слайдів</vt:lpstr>
      </vt:variant>
      <vt:variant>
        <vt:i4>17</vt:i4>
      </vt:variant>
    </vt:vector>
  </HeadingPairs>
  <TitlesOfParts>
    <vt:vector size="22" baseType="lpstr">
      <vt:lpstr>Arial</vt:lpstr>
      <vt:lpstr>Calibri</vt:lpstr>
      <vt:lpstr>Calibri Light</vt:lpstr>
      <vt:lpstr>Times New Roman</vt:lpstr>
      <vt:lpstr>Тема Office</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Презентація PowerPoint</dc:title>
  <dc:creator>Andrii Oliinyk</dc:creator>
  <cp:lastModifiedBy>Олійник Андрій Анатолійович</cp:lastModifiedBy>
  <cp:revision>25</cp:revision>
  <dcterms:created xsi:type="dcterms:W3CDTF">2023-05-26T08:37:48Z</dcterms:created>
  <dcterms:modified xsi:type="dcterms:W3CDTF">2026-06-12T08:50:21Z</dcterms:modified>
</cp:coreProperties>
</file>